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5.xml" ContentType="application/vnd.openxmlformats-officedocument.drawingml.chartshapes+xml"/>
  <Override PartName="/ppt/drawings/drawing6.xml" ContentType="application/vnd.openxmlformats-officedocument.drawingml.chartshape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8"/>
  </p:notesMasterIdLst>
  <p:sldIdLst>
    <p:sldId id="256" r:id="rId2"/>
    <p:sldId id="273" r:id="rId3"/>
    <p:sldId id="316" r:id="rId4"/>
    <p:sldId id="317" r:id="rId5"/>
    <p:sldId id="318" r:id="rId6"/>
    <p:sldId id="320" r:id="rId7"/>
    <p:sldId id="322" r:id="rId8"/>
    <p:sldId id="339" r:id="rId9"/>
    <p:sldId id="323" r:id="rId10"/>
    <p:sldId id="324" r:id="rId11"/>
    <p:sldId id="325" r:id="rId12"/>
    <p:sldId id="326" r:id="rId13"/>
    <p:sldId id="327" r:id="rId14"/>
    <p:sldId id="328" r:id="rId15"/>
    <p:sldId id="329" r:id="rId16"/>
    <p:sldId id="330" r:id="rId17"/>
    <p:sldId id="331" r:id="rId18"/>
    <p:sldId id="332" r:id="rId19"/>
    <p:sldId id="333" r:id="rId20"/>
    <p:sldId id="321" r:id="rId21"/>
    <p:sldId id="334" r:id="rId22"/>
    <p:sldId id="335" r:id="rId23"/>
    <p:sldId id="336" r:id="rId24"/>
    <p:sldId id="337" r:id="rId25"/>
    <p:sldId id="338" r:id="rId26"/>
    <p:sldId id="340"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dhoray" initials="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80"/>
    <a:srgbClr val="1B2EBB"/>
    <a:srgbClr val="BCCA08"/>
    <a:srgbClr val="21EFB9"/>
    <a:srgbClr val="339966"/>
    <a:srgbClr val="009999"/>
    <a:srgbClr val="538371"/>
    <a:srgbClr val="336600"/>
    <a:srgbClr val="63736B"/>
    <a:srgbClr val="63766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165" autoAdjust="0"/>
    <p:restoredTop sz="76344" autoAdjust="0"/>
  </p:normalViewPr>
  <p:slideViewPr>
    <p:cSldViewPr>
      <p:cViewPr>
        <p:scale>
          <a:sx n="62" d="100"/>
          <a:sy n="62" d="100"/>
        </p:scale>
        <p:origin x="-1530" y="-102"/>
      </p:cViewPr>
      <p:guideLst>
        <p:guide orient="horz" pos="2160"/>
        <p:guide pos="2880"/>
      </p:guideLst>
    </p:cSldViewPr>
  </p:slideViewPr>
  <p:notesTextViewPr>
    <p:cViewPr>
      <p:scale>
        <a:sx n="100" d="100"/>
        <a:sy n="100" d="100"/>
      </p:scale>
      <p:origin x="0" y="0"/>
    </p:cViewPr>
  </p:notesTextViewPr>
  <p:sorterViewPr>
    <p:cViewPr>
      <p:scale>
        <a:sx n="81" d="100"/>
        <a:sy n="81" d="100"/>
      </p:scale>
      <p:origin x="0" y="109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entral-bank.org.tt\cbtt\data\research\JCOTTON\RESEARCH%20PAPERS\Fiscal%20Impulse\Working%20Paper\Results\Cyclically%20Adjusted%20balance%2031-10-12%20FINAL.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Fiscal%20Impulse\Results%20and%20Data\Cyclically%20Adjusted%20balance%2002-04-13%20FINAL.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Documents%20and%20Settings\jcotton\Desktop\Fiscal%20Impulse\Results%20and%20Data\Cyclically%20Adjusted%20balance%2002-04-13%20FINAL.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F:\Fiscal%20Impulse\Results%20and%20Data\Cyclically%20Adjusted%20balance%2002-04-13%20FINAL.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F:\Fiscal%20Impulse\Results%20and%20Data\Cyclically%20Adjusted%20balance%2002-04-13%20FINAL.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F:\Fiscal%20Impulse\Results%20and%20Data\Cyclically%20Adjusted%20balance%2002-04-13%20FI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roundedCorners val="1"/>
  <c:chart>
    <c:plotArea>
      <c:layout>
        <c:manualLayout>
          <c:layoutTarget val="inner"/>
          <c:xMode val="edge"/>
          <c:yMode val="edge"/>
          <c:x val="0.19727658018157571"/>
          <c:y val="6.6983527511549831E-2"/>
          <c:w val="0.76991437545716623"/>
          <c:h val="0.86603294497689998"/>
        </c:manualLayout>
      </c:layout>
      <c:barChart>
        <c:barDir val="col"/>
        <c:grouping val="clustered"/>
        <c:ser>
          <c:idx val="0"/>
          <c:order val="0"/>
          <c:tx>
            <c:strRef>
              <c:f>'Fiscal data'!$C$81</c:f>
              <c:strCache>
                <c:ptCount val="1"/>
                <c:pt idx="0">
                  <c:v>Change in the overall fiscal balance</c:v>
                </c:pt>
              </c:strCache>
            </c:strRef>
          </c:tx>
          <c:spPr>
            <a:solidFill>
              <a:srgbClr val="000080"/>
            </a:solidFill>
            <a:effectLst>
              <a:outerShdw blurRad="50800" dist="38100" dir="8100000" algn="tr" rotWithShape="0">
                <a:prstClr val="black">
                  <a:alpha val="40000"/>
                </a:prstClr>
              </a:outerShdw>
            </a:effectLst>
          </c:spPr>
          <c:cat>
            <c:numRef>
              <c:f>'Fiscal data'!$D$80:$M$80</c:f>
              <c:numCache>
                <c:formatCode>0</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'Fiscal data'!$D$81:$M$81</c:f>
              <c:numCache>
                <c:formatCode>#,##0.00</c:formatCode>
                <c:ptCount val="10"/>
                <c:pt idx="0">
                  <c:v>-350.8670000000003</c:v>
                </c:pt>
                <c:pt idx="1">
                  <c:v>1648.2000000000007</c:v>
                </c:pt>
                <c:pt idx="2">
                  <c:v>97.748000000000005</c:v>
                </c:pt>
                <c:pt idx="3">
                  <c:v>4383.0060000000012</c:v>
                </c:pt>
                <c:pt idx="4">
                  <c:v>342.09259999999199</c:v>
                </c:pt>
                <c:pt idx="5">
                  <c:v>-6025.1005999999943</c:v>
                </c:pt>
                <c:pt idx="6">
                  <c:v>11213.881200000003</c:v>
                </c:pt>
                <c:pt idx="7">
                  <c:v>-18376.464200000009</c:v>
                </c:pt>
                <c:pt idx="8">
                  <c:v>7987.2450000000026</c:v>
                </c:pt>
                <c:pt idx="9">
                  <c:v>-304.2100000000064</c:v>
                </c:pt>
              </c:numCache>
            </c:numRef>
          </c:val>
        </c:ser>
        <c:ser>
          <c:idx val="1"/>
          <c:order val="1"/>
          <c:tx>
            <c:strRef>
              <c:f>'Fiscal data'!$C$82</c:f>
              <c:strCache>
                <c:ptCount val="1"/>
                <c:pt idx="0">
                  <c:v>Change in the primary balance</c:v>
                </c:pt>
              </c:strCache>
            </c:strRef>
          </c:tx>
          <c:spPr>
            <a:solidFill>
              <a:srgbClr val="C00000"/>
            </a:solidFill>
            <a:effectLst>
              <a:outerShdw blurRad="50800" dist="38100" dir="18900000" algn="bl" rotWithShape="0">
                <a:prstClr val="black">
                  <a:alpha val="40000"/>
                </a:prstClr>
              </a:outerShdw>
            </a:effectLst>
          </c:spPr>
          <c:cat>
            <c:numRef>
              <c:f>'Fiscal data'!$D$80:$M$80</c:f>
              <c:numCache>
                <c:formatCode>0</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'Fiscal data'!$D$82:$M$82</c:f>
              <c:numCache>
                <c:formatCode>#,##0.00</c:formatCode>
                <c:ptCount val="10"/>
                <c:pt idx="0">
                  <c:v>-597.70100000000002</c:v>
                </c:pt>
                <c:pt idx="1">
                  <c:v>1657.9170000000011</c:v>
                </c:pt>
                <c:pt idx="2">
                  <c:v>199.23099999999977</c:v>
                </c:pt>
                <c:pt idx="3">
                  <c:v>4238.9040000000005</c:v>
                </c:pt>
                <c:pt idx="4">
                  <c:v>431.99759999999094</c:v>
                </c:pt>
                <c:pt idx="5">
                  <c:v>-6428.8775999999925</c:v>
                </c:pt>
                <c:pt idx="6">
                  <c:v>10846.423200000008</c:v>
                </c:pt>
                <c:pt idx="7">
                  <c:v>-18583.123200000002</c:v>
                </c:pt>
                <c:pt idx="8">
                  <c:v>8291.8460000000014</c:v>
                </c:pt>
                <c:pt idx="9">
                  <c:v>119.26799999999412</c:v>
                </c:pt>
              </c:numCache>
            </c:numRef>
          </c:val>
        </c:ser>
        <c:dLbls/>
        <c:axId val="64213376"/>
        <c:axId val="64214912"/>
      </c:barChart>
      <c:catAx>
        <c:axId val="64213376"/>
        <c:scaling>
          <c:orientation val="minMax"/>
        </c:scaling>
        <c:axPos val="b"/>
        <c:numFmt formatCode="0" sourceLinked="1"/>
        <c:tickLblPos val="nextTo"/>
        <c:spPr>
          <a:noFill/>
        </c:spPr>
        <c:txPr>
          <a:bodyPr rot="-2700000" vert="horz"/>
          <a:lstStyle/>
          <a:p>
            <a:pPr>
              <a:defRPr lang="en-US" sz="1100" b="1">
                <a:solidFill>
                  <a:srgbClr val="000080"/>
                </a:solidFill>
              </a:defRPr>
            </a:pPr>
            <a:endParaRPr lang="en-US"/>
          </a:p>
        </c:txPr>
        <c:crossAx val="64214912"/>
        <c:crosses val="autoZero"/>
        <c:auto val="1"/>
        <c:lblAlgn val="ctr"/>
        <c:lblOffset val="100"/>
      </c:catAx>
      <c:valAx>
        <c:axId val="64214912"/>
        <c:scaling>
          <c:orientation val="minMax"/>
          <c:min val="-25000"/>
        </c:scaling>
        <c:axPos val="l"/>
        <c:majorGridlines/>
        <c:numFmt formatCode="#,##0" sourceLinked="0"/>
        <c:tickLblPos val="nextTo"/>
        <c:txPr>
          <a:bodyPr/>
          <a:lstStyle/>
          <a:p>
            <a:pPr>
              <a:defRPr lang="en-US" sz="1200" b="1">
                <a:solidFill>
                  <a:schemeClr val="bg1"/>
                </a:solidFill>
              </a:defRPr>
            </a:pPr>
            <a:endParaRPr lang="en-US"/>
          </a:p>
        </c:txPr>
        <c:crossAx val="64213376"/>
        <c:crosses val="autoZero"/>
        <c:crossBetween val="between"/>
      </c:valAx>
      <c:spPr>
        <a:solidFill>
          <a:schemeClr val="tx1"/>
        </a:solidFill>
        <a:ln w="3175" cap="rnd" cmpd="sng">
          <a:solidFill>
            <a:schemeClr val="bg1"/>
          </a:solidFill>
          <a:prstDash val="solid"/>
        </a:ln>
      </c:spPr>
    </c:plotArea>
    <c:legend>
      <c:legendPos val="r"/>
      <c:layout>
        <c:manualLayout>
          <c:xMode val="edge"/>
          <c:yMode val="edge"/>
          <c:x val="0.20743545138253092"/>
          <c:y val="0.80076908053344664"/>
          <c:w val="0.72861138451443574"/>
          <c:h val="0.11602058530633992"/>
        </c:manualLayout>
      </c:layout>
      <c:txPr>
        <a:bodyPr/>
        <a:lstStyle/>
        <a:p>
          <a:pPr>
            <a:defRPr lang="en-US" sz="1200" b="1">
              <a:solidFill>
                <a:schemeClr val="bg1"/>
              </a:solidFill>
            </a:defRPr>
          </a:pPr>
          <a:endParaRPr lang="en-US"/>
        </a:p>
      </c:txPr>
    </c:legend>
    <c:plotVisOnly val="1"/>
    <c:dispBlanksAs val="gap"/>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roundedCorners val="1"/>
  <c:chart>
    <c:plotArea>
      <c:layout>
        <c:manualLayout>
          <c:layoutTarget val="inner"/>
          <c:xMode val="edge"/>
          <c:yMode val="edge"/>
          <c:x val="0.1335287376541294"/>
          <c:y val="5.1489955766738447E-2"/>
          <c:w val="0.81200311563548944"/>
          <c:h val="0.8872987532412856"/>
        </c:manualLayout>
      </c:layout>
      <c:lineChart>
        <c:grouping val="standard"/>
        <c:ser>
          <c:idx val="0"/>
          <c:order val="0"/>
          <c:tx>
            <c:strRef>
              <c:f>'Graph BC_aggregated'!$A$3</c:f>
              <c:strCache>
                <c:ptCount val="1"/>
                <c:pt idx="0">
                  <c:v>Overall balance (per cent of GDP)</c:v>
                </c:pt>
              </c:strCache>
            </c:strRef>
          </c:tx>
          <c:spPr>
            <a:ln w="53975">
              <a:solidFill>
                <a:srgbClr val="000080"/>
              </a:solidFill>
            </a:ln>
            <a:effectLst>
              <a:outerShdw blurRad="50800" dist="38100" dir="18900000" algn="bl" rotWithShape="0">
                <a:prstClr val="black">
                  <a:alpha val="40000"/>
                </a:prstClr>
              </a:outerShdw>
            </a:effectLst>
          </c:spPr>
          <c:marker>
            <c:symbol val="none"/>
          </c:marker>
          <c:cat>
            <c:numRef>
              <c:f>'Graph BC_aggregated'!$B$2:$L$2</c:f>
              <c:numCache>
                <c:formatCode>0</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'Graph BC_aggregated'!$B$3:$L$3</c:f>
              <c:numCache>
                <c:formatCode>0.00</c:formatCode>
                <c:ptCount val="11"/>
                <c:pt idx="0">
                  <c:v>0.97745204264169061</c:v>
                </c:pt>
                <c:pt idx="1">
                  <c:v>0.33185645763012983</c:v>
                </c:pt>
                <c:pt idx="2">
                  <c:v>2.5783726060503875</c:v>
                </c:pt>
                <c:pt idx="3">
                  <c:v>2.3104509727742673</c:v>
                </c:pt>
                <c:pt idx="4">
                  <c:v>6.2729743151705373</c:v>
                </c:pt>
                <c:pt idx="5">
                  <c:v>5.7419461188334484</c:v>
                </c:pt>
                <c:pt idx="6">
                  <c:v>0.4620200434457199</c:v>
                </c:pt>
                <c:pt idx="7">
                  <c:v>6.7584108822549505</c:v>
                </c:pt>
                <c:pt idx="8">
                  <c:v>-5.3840410681613715</c:v>
                </c:pt>
                <c:pt idx="9">
                  <c:v>1.1100743852892938</c:v>
                </c:pt>
                <c:pt idx="10">
                  <c:v>0.76689197277174381</c:v>
                </c:pt>
              </c:numCache>
            </c:numRef>
          </c:val>
        </c:ser>
        <c:ser>
          <c:idx val="1"/>
          <c:order val="1"/>
          <c:tx>
            <c:strRef>
              <c:f>'Graph BC_aggregated'!$A$4</c:f>
              <c:strCache>
                <c:ptCount val="1"/>
                <c:pt idx="0">
                  <c:v>Primary balance (per cent of GDP)</c:v>
                </c:pt>
              </c:strCache>
            </c:strRef>
          </c:tx>
          <c:spPr>
            <a:ln w="47625">
              <a:solidFill>
                <a:schemeClr val="accent5">
                  <a:lumMod val="75000"/>
                </a:schemeClr>
              </a:solidFill>
            </a:ln>
            <a:effectLst>
              <a:outerShdw blurRad="50800" dist="38100" dir="5400000" algn="t" rotWithShape="0">
                <a:prstClr val="black">
                  <a:alpha val="40000"/>
                </a:prstClr>
              </a:outerShdw>
            </a:effectLst>
          </c:spPr>
          <c:marker>
            <c:symbol val="none"/>
          </c:marker>
          <c:cat>
            <c:numRef>
              <c:f>'Graph BC_aggregated'!$B$2:$L$2</c:f>
              <c:numCache>
                <c:formatCode>0</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'Graph BC_aggregated'!$B$4:$L$4</c:f>
              <c:numCache>
                <c:formatCode>0.00</c:formatCode>
                <c:ptCount val="11"/>
                <c:pt idx="0">
                  <c:v>5.0172068383775059</c:v>
                </c:pt>
                <c:pt idx="1">
                  <c:v>4.7180529401314608</c:v>
                </c:pt>
                <c:pt idx="2">
                  <c:v>6.0339122370695</c:v>
                </c:pt>
                <c:pt idx="3">
                  <c:v>5.1290039150055291</c:v>
                </c:pt>
                <c:pt idx="4">
                  <c:v>8.7579189924713319</c:v>
                </c:pt>
                <c:pt idx="5">
                  <c:v>7.8221224979308541</c:v>
                </c:pt>
                <c:pt idx="6">
                  <c:v>2.5180350851572624</c:v>
                </c:pt>
                <c:pt idx="7">
                  <c:v>8.5744145607894069</c:v>
                </c:pt>
                <c:pt idx="8">
                  <c:v>-2.5889844518487202</c:v>
                </c:pt>
                <c:pt idx="9">
                  <c:v>3.4600584662585128</c:v>
                </c:pt>
                <c:pt idx="10">
                  <c:v>2.5370225545509419</c:v>
                </c:pt>
              </c:numCache>
            </c:numRef>
          </c:val>
        </c:ser>
        <c:ser>
          <c:idx val="2"/>
          <c:order val="2"/>
          <c:tx>
            <c:strRef>
              <c:f>'Graph BC_aggregated'!$A$5</c:f>
              <c:strCache>
                <c:ptCount val="1"/>
                <c:pt idx="0">
                  <c:v>Cyclically adjusted balance (per cent of potential GDP)</c:v>
                </c:pt>
              </c:strCache>
            </c:strRef>
          </c:tx>
          <c:spPr>
            <a:ln w="50800" cmpd="sng">
              <a:solidFill>
                <a:srgbClr val="C00000"/>
              </a:solidFill>
              <a:prstDash val="solid"/>
            </a:ln>
          </c:spPr>
          <c:marker>
            <c:symbol val="none"/>
          </c:marker>
          <c:cat>
            <c:numRef>
              <c:f>'Graph BC_aggregated'!$B$2:$L$2</c:f>
              <c:numCache>
                <c:formatCode>0</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'Graph BC_aggregated'!$B$5:$L$5</c:f>
              <c:numCache>
                <c:formatCode>0.00</c:formatCode>
                <c:ptCount val="11"/>
                <c:pt idx="0">
                  <c:v>1.969440402373384</c:v>
                </c:pt>
                <c:pt idx="1">
                  <c:v>1.5205850639791385</c:v>
                </c:pt>
                <c:pt idx="2">
                  <c:v>2.3643791962362366</c:v>
                </c:pt>
                <c:pt idx="3">
                  <c:v>1.7807516415520339</c:v>
                </c:pt>
                <c:pt idx="4">
                  <c:v>7.2239396033585264</c:v>
                </c:pt>
                <c:pt idx="5">
                  <c:v>3.8868541143554429</c:v>
                </c:pt>
                <c:pt idx="6">
                  <c:v>-3.6637758513346186</c:v>
                </c:pt>
                <c:pt idx="7">
                  <c:v>8.9100448238229895</c:v>
                </c:pt>
                <c:pt idx="8">
                  <c:v>-7.7528556390377767</c:v>
                </c:pt>
                <c:pt idx="9">
                  <c:v>2.5933633733573416</c:v>
                </c:pt>
                <c:pt idx="10">
                  <c:v>5.308842330417062</c:v>
                </c:pt>
              </c:numCache>
            </c:numRef>
          </c:val>
        </c:ser>
        <c:dLbls/>
        <c:marker val="1"/>
        <c:axId val="64256256"/>
        <c:axId val="64262144"/>
      </c:lineChart>
      <c:catAx>
        <c:axId val="64256256"/>
        <c:scaling>
          <c:orientation val="minMax"/>
        </c:scaling>
        <c:axPos val="b"/>
        <c:numFmt formatCode="0" sourceLinked="1"/>
        <c:tickLblPos val="nextTo"/>
        <c:txPr>
          <a:bodyPr/>
          <a:lstStyle/>
          <a:p>
            <a:pPr>
              <a:defRPr lang="en-US" sz="1200" b="1">
                <a:solidFill>
                  <a:schemeClr val="bg1"/>
                </a:solidFill>
              </a:defRPr>
            </a:pPr>
            <a:endParaRPr lang="en-US"/>
          </a:p>
        </c:txPr>
        <c:crossAx val="64262144"/>
        <c:crosses val="autoZero"/>
        <c:auto val="1"/>
        <c:lblAlgn val="ctr"/>
        <c:lblOffset val="100"/>
      </c:catAx>
      <c:valAx>
        <c:axId val="64262144"/>
        <c:scaling>
          <c:orientation val="minMax"/>
        </c:scaling>
        <c:axPos val="l"/>
        <c:majorGridlines>
          <c:spPr>
            <a:ln w="0">
              <a:solidFill>
                <a:schemeClr val="bg2">
                  <a:lumMod val="20000"/>
                  <a:lumOff val="80000"/>
                </a:schemeClr>
              </a:solidFill>
              <a:prstDash val="dash"/>
            </a:ln>
          </c:spPr>
        </c:majorGridlines>
        <c:numFmt formatCode="0.00" sourceLinked="1"/>
        <c:tickLblPos val="nextTo"/>
        <c:txPr>
          <a:bodyPr/>
          <a:lstStyle/>
          <a:p>
            <a:pPr>
              <a:defRPr lang="en-US" sz="1400" b="1">
                <a:solidFill>
                  <a:schemeClr val="bg1"/>
                </a:solidFill>
              </a:defRPr>
            </a:pPr>
            <a:endParaRPr lang="en-US"/>
          </a:p>
        </c:txPr>
        <c:crossAx val="64256256"/>
        <c:crosses val="autoZero"/>
        <c:crossBetween val="between"/>
      </c:valAx>
      <c:spPr>
        <a:ln>
          <a:solidFill>
            <a:schemeClr val="bg1">
              <a:lumMod val="50000"/>
              <a:lumOff val="50000"/>
            </a:schemeClr>
          </a:solidFill>
        </a:ln>
      </c:spPr>
    </c:plotArea>
    <c:legend>
      <c:legendPos val="r"/>
      <c:layout>
        <c:manualLayout>
          <c:xMode val="edge"/>
          <c:yMode val="edge"/>
          <c:x val="0.13365173053219767"/>
          <c:y val="0.72313153639330241"/>
          <c:w val="0.65181507043485165"/>
          <c:h val="0.21821741252117172"/>
        </c:manualLayout>
      </c:layout>
      <c:txPr>
        <a:bodyPr/>
        <a:lstStyle/>
        <a:p>
          <a:pPr>
            <a:defRPr lang="en-US" sz="1300" b="1">
              <a:solidFill>
                <a:schemeClr val="bg1"/>
              </a:solidFill>
            </a:defRPr>
          </a:pPr>
          <a:endParaRPr lang="en-US"/>
        </a:p>
      </c:txPr>
    </c:legend>
    <c:plotVisOnly val="1"/>
    <c:dispBlanksAs val="gap"/>
  </c:chart>
  <c:spPr>
    <a:solidFill>
      <a:schemeClr val="tx1">
        <a:alpha val="34000"/>
      </a:schemeClr>
    </a:solidFill>
    <a:ln>
      <a:noFill/>
    </a:ln>
    <a:effectLst>
      <a:outerShdw blurRad="50800" dist="38100" dir="18900000" algn="bl" rotWithShape="0">
        <a:prstClr val="black">
          <a:alpha val="40000"/>
        </a:prstClr>
      </a:outerShdw>
    </a:effectLst>
  </c:sp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n-US"/>
  <c:roundedCorners val="1"/>
  <c:chart>
    <c:plotArea>
      <c:layout>
        <c:manualLayout>
          <c:layoutTarget val="inner"/>
          <c:xMode val="edge"/>
          <c:yMode val="edge"/>
          <c:x val="0.14830199251775833"/>
          <c:y val="5.3966356090227409E-2"/>
          <c:w val="0.8203022562091089"/>
          <c:h val="0.90178874882500448"/>
        </c:manualLayout>
      </c:layout>
      <c:lineChart>
        <c:grouping val="standard"/>
        <c:ser>
          <c:idx val="0"/>
          <c:order val="0"/>
          <c:tx>
            <c:strRef>
              <c:f>'Graph BC_aggregated'!$A$100</c:f>
              <c:strCache>
                <c:ptCount val="1"/>
                <c:pt idx="0">
                  <c:v>Overall balance (per cent of GDP)</c:v>
                </c:pt>
              </c:strCache>
            </c:strRef>
          </c:tx>
          <c:cat>
            <c:numRef>
              <c:f>'Graph BC_aggregated'!$B$99:$L$99</c:f>
              <c:numCache>
                <c:formatCode>0</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'Graph BC_aggregated'!$B$100:$L$100</c:f>
            </c:numRef>
          </c:val>
        </c:ser>
        <c:ser>
          <c:idx val="1"/>
          <c:order val="1"/>
          <c:tx>
            <c:strRef>
              <c:f>'Graph BC_aggregated'!$A$101</c:f>
              <c:strCache>
                <c:ptCount val="1"/>
                <c:pt idx="0">
                  <c:v>Primary balance (per cent of GDP)</c:v>
                </c:pt>
              </c:strCache>
            </c:strRef>
          </c:tx>
          <c:cat>
            <c:numRef>
              <c:f>'Graph BC_aggregated'!$B$99:$L$99</c:f>
              <c:numCache>
                <c:formatCode>0</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'Graph BC_aggregated'!$B$101:$L$101</c:f>
            </c:numRef>
          </c:val>
        </c:ser>
        <c:ser>
          <c:idx val="2"/>
          <c:order val="2"/>
          <c:tx>
            <c:strRef>
              <c:f>'Graph BC_aggregated'!$A$102</c:f>
              <c:strCache>
                <c:ptCount val="1"/>
                <c:pt idx="0">
                  <c:v>Cyclically adjusted balance (per cent of potential GDP)</c:v>
                </c:pt>
              </c:strCache>
            </c:strRef>
          </c:tx>
          <c:spPr>
            <a:ln w="50800">
              <a:solidFill>
                <a:srgbClr val="C00000"/>
              </a:solidFill>
            </a:ln>
            <a:effectLst>
              <a:outerShdw blurRad="50800" dist="38100" dir="18900000" algn="bl" rotWithShape="0">
                <a:prstClr val="black">
                  <a:alpha val="40000"/>
                </a:prstClr>
              </a:outerShdw>
            </a:effectLst>
          </c:spPr>
          <c:marker>
            <c:symbol val="none"/>
          </c:marker>
          <c:cat>
            <c:numRef>
              <c:f>'Graph BC_aggregated'!$B$99:$L$99</c:f>
              <c:numCache>
                <c:formatCode>0</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'Graph BC_aggregated'!$B$102:$L$102</c:f>
              <c:numCache>
                <c:formatCode>0.00</c:formatCode>
                <c:ptCount val="11"/>
                <c:pt idx="0">
                  <c:v>1.969440402373384</c:v>
                </c:pt>
                <c:pt idx="1">
                  <c:v>1.5205850639791385</c:v>
                </c:pt>
                <c:pt idx="2">
                  <c:v>2.3643791962362366</c:v>
                </c:pt>
                <c:pt idx="3">
                  <c:v>1.7807516415520339</c:v>
                </c:pt>
                <c:pt idx="4">
                  <c:v>7.2239396033585264</c:v>
                </c:pt>
                <c:pt idx="5">
                  <c:v>3.8868541143554465</c:v>
                </c:pt>
                <c:pt idx="6">
                  <c:v>-3.6637758513346146</c:v>
                </c:pt>
                <c:pt idx="7">
                  <c:v>8.9100448238229752</c:v>
                </c:pt>
                <c:pt idx="8">
                  <c:v>-7.7528556390377856</c:v>
                </c:pt>
                <c:pt idx="9">
                  <c:v>2.5933633733573416</c:v>
                </c:pt>
                <c:pt idx="10">
                  <c:v>5.308842330417062</c:v>
                </c:pt>
              </c:numCache>
            </c:numRef>
          </c:val>
        </c:ser>
        <c:ser>
          <c:idx val="3"/>
          <c:order val="3"/>
          <c:tx>
            <c:strRef>
              <c:f>'Graph BC_aggregated'!$A$103</c:f>
              <c:strCache>
                <c:ptCount val="1"/>
                <c:pt idx="0">
                  <c:v>Structural Fiscal Balance (per cent of potential GDP)</c:v>
                </c:pt>
              </c:strCache>
            </c:strRef>
          </c:tx>
          <c:spPr>
            <a:ln w="63500">
              <a:solidFill>
                <a:srgbClr val="1B2EBB"/>
              </a:solidFill>
            </a:ln>
            <a:effectLst>
              <a:outerShdw blurRad="50800" dist="38100" dir="18900000" algn="bl" rotWithShape="0">
                <a:prstClr val="black">
                  <a:alpha val="40000"/>
                </a:prstClr>
              </a:outerShdw>
            </a:effectLst>
          </c:spPr>
          <c:marker>
            <c:symbol val="none"/>
          </c:marker>
          <c:cat>
            <c:numRef>
              <c:f>'Graph BC_aggregated'!$B$99:$L$99</c:f>
              <c:numCache>
                <c:formatCode>0</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'Graph BC_aggregated'!$B$103:$L$103</c:f>
              <c:numCache>
                <c:formatCode>0.00</c:formatCode>
                <c:ptCount val="11"/>
                <c:pt idx="0">
                  <c:v>0.45757421103272722</c:v>
                </c:pt>
                <c:pt idx="1">
                  <c:v>0.56752683629007583</c:v>
                </c:pt>
                <c:pt idx="2">
                  <c:v>0.31059232132437736</c:v>
                </c:pt>
                <c:pt idx="3">
                  <c:v>4.1669942216169334E-2</c:v>
                </c:pt>
                <c:pt idx="4">
                  <c:v>-3.5360102559426815E-2</c:v>
                </c:pt>
                <c:pt idx="5">
                  <c:v>2.8863834264895467</c:v>
                </c:pt>
                <c:pt idx="6">
                  <c:v>1.1829707329994374</c:v>
                </c:pt>
                <c:pt idx="7">
                  <c:v>0.66648387555899324</c:v>
                </c:pt>
                <c:pt idx="8">
                  <c:v>0.55732136745918837</c:v>
                </c:pt>
                <c:pt idx="9">
                  <c:v>1.7418430170577646</c:v>
                </c:pt>
                <c:pt idx="10">
                  <c:v>2.595661379647737</c:v>
                </c:pt>
              </c:numCache>
            </c:numRef>
          </c:val>
        </c:ser>
        <c:dLbls/>
        <c:marker val="1"/>
        <c:axId val="66658304"/>
        <c:axId val="66659840"/>
      </c:lineChart>
      <c:catAx>
        <c:axId val="66658304"/>
        <c:scaling>
          <c:orientation val="minMax"/>
        </c:scaling>
        <c:axPos val="b"/>
        <c:numFmt formatCode="0" sourceLinked="1"/>
        <c:tickLblPos val="nextTo"/>
        <c:crossAx val="66659840"/>
        <c:crosses val="autoZero"/>
        <c:auto val="1"/>
        <c:lblAlgn val="ctr"/>
        <c:lblOffset val="100"/>
      </c:catAx>
      <c:valAx>
        <c:axId val="66659840"/>
        <c:scaling>
          <c:orientation val="minMax"/>
        </c:scaling>
        <c:axPos val="l"/>
        <c:majorGridlines/>
        <c:numFmt formatCode="0.00" sourceLinked="1"/>
        <c:tickLblPos val="nextTo"/>
        <c:crossAx val="66658304"/>
        <c:crosses val="autoZero"/>
        <c:crossBetween val="between"/>
      </c:valAx>
      <c:spPr>
        <a:ln>
          <a:solidFill>
            <a:schemeClr val="tx1">
              <a:lumMod val="95000"/>
            </a:schemeClr>
          </a:solidFill>
        </a:ln>
      </c:spPr>
    </c:plotArea>
    <c:legend>
      <c:legendPos val="r"/>
      <c:layout>
        <c:manualLayout>
          <c:xMode val="edge"/>
          <c:yMode val="edge"/>
          <c:x val="0.16532158995589469"/>
          <c:y val="0.68315950637749234"/>
          <c:w val="0.48504924642151681"/>
          <c:h val="0.2262002118156283"/>
        </c:manualLayout>
      </c:layout>
    </c:legend>
    <c:plotVisOnly val="1"/>
    <c:dispBlanksAs val="gap"/>
  </c:chart>
  <c:spPr>
    <a:solidFill>
      <a:schemeClr val="tx1">
        <a:alpha val="34000"/>
      </a:schemeClr>
    </a:solidFill>
    <a:effectLst>
      <a:outerShdw blurRad="50800" dist="38100" dir="18900000" algn="bl" rotWithShape="0">
        <a:prstClr val="black">
          <a:alpha val="40000"/>
        </a:prstClr>
      </a:outerShdw>
    </a:effectLst>
  </c:spPr>
  <c:txPr>
    <a:bodyPr/>
    <a:lstStyle/>
    <a:p>
      <a:pPr>
        <a:defRPr sz="1200" b="1">
          <a:solidFill>
            <a:schemeClr val="bg1"/>
          </a:solidFill>
        </a:defRPr>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en-US"/>
  <c:roundedCorners val="1"/>
  <c:chart>
    <c:plotArea>
      <c:layout>
        <c:manualLayout>
          <c:layoutTarget val="inner"/>
          <c:xMode val="edge"/>
          <c:yMode val="edge"/>
          <c:x val="0.12222979012700896"/>
          <c:y val="3.005444561643001E-2"/>
          <c:w val="0.87777020987299104"/>
          <c:h val="0.93989110876714033"/>
        </c:manualLayout>
      </c:layout>
      <c:barChart>
        <c:barDir val="col"/>
        <c:grouping val="clustered"/>
        <c:ser>
          <c:idx val="0"/>
          <c:order val="0"/>
          <c:tx>
            <c:strRef>
              <c:f>'Graph BC_aggregated'!$A$20</c:f>
              <c:strCache>
                <c:ptCount val="1"/>
                <c:pt idx="0">
                  <c:v>Output gap (as a per  cent of potential GDP)</c:v>
                </c:pt>
              </c:strCache>
            </c:strRef>
          </c:tx>
          <c:spPr>
            <a:solidFill>
              <a:srgbClr val="000080"/>
            </a:solidFill>
            <a:effectLst>
              <a:outerShdw blurRad="50800" dist="38100" dir="18900000" algn="bl" rotWithShape="0">
                <a:prstClr val="black">
                  <a:alpha val="40000"/>
                </a:prstClr>
              </a:outerShdw>
            </a:effectLst>
          </c:spPr>
          <c:cat>
            <c:numRef>
              <c:f>'Graph BC_aggregated'!$B$19:$K$19</c:f>
              <c:numCache>
                <c:formatCode>0</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'Graph BC_aggregated'!$B$20:$K$20</c:f>
              <c:numCache>
                <c:formatCode>General</c:formatCode>
                <c:ptCount val="10"/>
                <c:pt idx="0" formatCode="0.00">
                  <c:v>1.5151496364794055</c:v>
                </c:pt>
                <c:pt idx="1">
                  <c:v>7.1965767676810479</c:v>
                </c:pt>
                <c:pt idx="2">
                  <c:v>7.509503247012014</c:v>
                </c:pt>
                <c:pt idx="3">
                  <c:v>6.8093047959165833</c:v>
                </c:pt>
                <c:pt idx="4">
                  <c:v>13.900931194370168</c:v>
                </c:pt>
                <c:pt idx="5">
                  <c:v>13.187091130293148</c:v>
                </c:pt>
                <c:pt idx="6">
                  <c:v>11.799033549545305</c:v>
                </c:pt>
                <c:pt idx="7">
                  <c:v>2.7650757393145753</c:v>
                </c:pt>
                <c:pt idx="8">
                  <c:v>-0.48912706057347438</c:v>
                </c:pt>
                <c:pt idx="9">
                  <c:v>-6.017034357432907</c:v>
                </c:pt>
              </c:numCache>
            </c:numRef>
          </c:val>
        </c:ser>
        <c:dLbls/>
        <c:axId val="66984960"/>
        <c:axId val="67003136"/>
      </c:barChart>
      <c:lineChart>
        <c:grouping val="standard"/>
        <c:ser>
          <c:idx val="1"/>
          <c:order val="1"/>
          <c:tx>
            <c:strRef>
              <c:f>'Graph BC_aggregated'!$A$21</c:f>
              <c:strCache>
                <c:ptCount val="1"/>
                <c:pt idx="0">
                  <c:v>Cyclical Fiscal impulse as per cent of potential GDP</c:v>
                </c:pt>
              </c:strCache>
            </c:strRef>
          </c:tx>
          <c:spPr>
            <a:ln w="66675">
              <a:solidFill>
                <a:srgbClr val="C00000"/>
              </a:solidFill>
            </a:ln>
          </c:spPr>
          <c:marker>
            <c:symbol val="none"/>
          </c:marker>
          <c:cat>
            <c:numRef>
              <c:f>'Graph BC_aggregated'!$B$19:$K$19</c:f>
              <c:numCache>
                <c:formatCode>0</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'Graph BC_aggregated'!$B$21:$K$21</c:f>
              <c:numCache>
                <c:formatCode>0.00</c:formatCode>
                <c:ptCount val="10"/>
                <c:pt idx="0">
                  <c:v>-0.25428117313573234</c:v>
                </c:pt>
                <c:pt idx="1">
                  <c:v>1.5920964194426779</c:v>
                </c:pt>
                <c:pt idx="2">
                  <c:v>0.51168403449361188</c:v>
                </c:pt>
                <c:pt idx="3">
                  <c:v>0.69944942894128914</c:v>
                </c:pt>
                <c:pt idx="4">
                  <c:v>3.5459595420600682</c:v>
                </c:pt>
                <c:pt idx="5">
                  <c:v>4.4891859660794155E-2</c:v>
                </c:pt>
                <c:pt idx="6">
                  <c:v>1.637371633676582</c:v>
                </c:pt>
                <c:pt idx="7">
                  <c:v>-6.5142902961292073</c:v>
                </c:pt>
                <c:pt idx="8">
                  <c:v>-0.21479537351680794</c:v>
                </c:pt>
                <c:pt idx="9">
                  <c:v>-4.8352541838480914</c:v>
                </c:pt>
              </c:numCache>
            </c:numRef>
          </c:val>
        </c:ser>
        <c:dLbls/>
        <c:marker val="1"/>
        <c:axId val="66984960"/>
        <c:axId val="67003136"/>
      </c:lineChart>
      <c:catAx>
        <c:axId val="66984960"/>
        <c:scaling>
          <c:orientation val="minMax"/>
        </c:scaling>
        <c:axPos val="b"/>
        <c:numFmt formatCode="0" sourceLinked="1"/>
        <c:tickLblPos val="nextTo"/>
        <c:txPr>
          <a:bodyPr rot="-5400000" vert="horz"/>
          <a:lstStyle/>
          <a:p>
            <a:pPr>
              <a:defRPr/>
            </a:pPr>
            <a:endParaRPr lang="en-US"/>
          </a:p>
        </c:txPr>
        <c:crossAx val="67003136"/>
        <c:crosses val="autoZero"/>
        <c:auto val="1"/>
        <c:lblAlgn val="ctr"/>
        <c:lblOffset val="100"/>
      </c:catAx>
      <c:valAx>
        <c:axId val="67003136"/>
        <c:scaling>
          <c:orientation val="minMax"/>
        </c:scaling>
        <c:axPos val="l"/>
        <c:majorGridlines/>
        <c:numFmt formatCode="0.00" sourceLinked="1"/>
        <c:tickLblPos val="nextTo"/>
        <c:crossAx val="66984960"/>
        <c:crosses val="autoZero"/>
        <c:crossBetween val="between"/>
      </c:valAx>
      <c:spPr>
        <a:effectLst>
          <a:outerShdw blurRad="50800" dist="38100" dir="18900000" algn="bl" rotWithShape="0">
            <a:prstClr val="black">
              <a:alpha val="40000"/>
            </a:prstClr>
          </a:outerShdw>
        </a:effectLst>
      </c:spPr>
    </c:plotArea>
    <c:legend>
      <c:legendPos val="r"/>
      <c:layout>
        <c:manualLayout>
          <c:xMode val="edge"/>
          <c:yMode val="edge"/>
          <c:x val="0.12157801703358509"/>
          <c:y val="0.78784939815102062"/>
          <c:w val="0.59150061599442927"/>
          <c:h val="0.15942560650245147"/>
        </c:manualLayout>
      </c:layout>
    </c:legend>
    <c:plotVisOnly val="1"/>
    <c:dispBlanksAs val="gap"/>
  </c:chart>
  <c:spPr>
    <a:solidFill>
      <a:schemeClr val="tx1">
        <a:alpha val="34000"/>
      </a:schemeClr>
    </a:solidFill>
  </c:spPr>
  <c:txPr>
    <a:bodyPr/>
    <a:lstStyle/>
    <a:p>
      <a:pPr>
        <a:defRPr sz="1400" b="1">
          <a:solidFill>
            <a:schemeClr val="bg1"/>
          </a:solidFill>
        </a:defRPr>
      </a:pPr>
      <a:endParaRPr lang="en-US"/>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en-US"/>
  <c:roundedCorners val="1"/>
  <c:chart>
    <c:plotArea>
      <c:layout>
        <c:manualLayout>
          <c:layoutTarget val="inner"/>
          <c:xMode val="edge"/>
          <c:yMode val="edge"/>
          <c:x val="0.10429359979517626"/>
          <c:y val="5.1489955766738447E-2"/>
          <c:w val="0.78256374579592913"/>
          <c:h val="0.901393815282032"/>
        </c:manualLayout>
      </c:layout>
      <c:barChart>
        <c:barDir val="col"/>
        <c:grouping val="clustered"/>
        <c:ser>
          <c:idx val="0"/>
          <c:order val="0"/>
          <c:tx>
            <c:strRef>
              <c:f>'Graph BC_aggregated'!$A$26</c:f>
              <c:strCache>
                <c:ptCount val="1"/>
                <c:pt idx="0">
                  <c:v>Output gap (as a per  cent of potential GDP)</c:v>
                </c:pt>
              </c:strCache>
            </c:strRef>
          </c:tx>
          <c:spPr>
            <a:solidFill>
              <a:schemeClr val="bg2">
                <a:lumMod val="60000"/>
                <a:lumOff val="40000"/>
              </a:schemeClr>
            </a:solidFill>
            <a:effectLst>
              <a:innerShdw blurRad="114300">
                <a:prstClr val="black"/>
              </a:innerShdw>
            </a:effectLst>
          </c:spPr>
          <c:cat>
            <c:numRef>
              <c:f>'Graph BC_aggregated'!$B$25:$K$25</c:f>
              <c:numCache>
                <c:formatCode>0</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'Graph BC_aggregated'!$B$26:$K$26</c:f>
              <c:numCache>
                <c:formatCode>General</c:formatCode>
                <c:ptCount val="10"/>
                <c:pt idx="0">
                  <c:v>1.5151496364794055</c:v>
                </c:pt>
                <c:pt idx="1">
                  <c:v>7.1965767676810479</c:v>
                </c:pt>
                <c:pt idx="2">
                  <c:v>7.509503247012014</c:v>
                </c:pt>
                <c:pt idx="3">
                  <c:v>6.8093047959165833</c:v>
                </c:pt>
                <c:pt idx="4">
                  <c:v>13.900931194370168</c:v>
                </c:pt>
                <c:pt idx="5">
                  <c:v>13.187091130293148</c:v>
                </c:pt>
                <c:pt idx="6">
                  <c:v>11.799033549545305</c:v>
                </c:pt>
                <c:pt idx="7">
                  <c:v>2.7650757393145753</c:v>
                </c:pt>
                <c:pt idx="8">
                  <c:v>-0.48912706057347438</c:v>
                </c:pt>
                <c:pt idx="9">
                  <c:v>-6.017034357432907</c:v>
                </c:pt>
              </c:numCache>
            </c:numRef>
          </c:val>
        </c:ser>
        <c:dLbls/>
        <c:axId val="67060096"/>
        <c:axId val="67061632"/>
      </c:barChart>
      <c:lineChart>
        <c:grouping val="standard"/>
        <c:ser>
          <c:idx val="1"/>
          <c:order val="1"/>
          <c:tx>
            <c:strRef>
              <c:f>'Graph BC_aggregated'!$A$27</c:f>
              <c:strCache>
                <c:ptCount val="1"/>
                <c:pt idx="0">
                  <c:v>Fiscal impulse as per cent of potential GDP</c:v>
                </c:pt>
              </c:strCache>
            </c:strRef>
          </c:tx>
          <c:spPr>
            <a:ln w="60325">
              <a:solidFill>
                <a:srgbClr val="C00000"/>
              </a:solidFill>
            </a:ln>
          </c:spPr>
          <c:marker>
            <c:symbol val="none"/>
          </c:marker>
          <c:cat>
            <c:numRef>
              <c:f>'Graph BC_aggregated'!$B$25:$K$25</c:f>
              <c:numCache>
                <c:formatCode>0</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'Graph BC_aggregated'!$B$27:$K$27</c:f>
              <c:numCache>
                <c:formatCode>0.00</c:formatCode>
                <c:ptCount val="10"/>
                <c:pt idx="0">
                  <c:v>-0.25428117313573234</c:v>
                </c:pt>
                <c:pt idx="1">
                  <c:v>1.5920964194426779</c:v>
                </c:pt>
                <c:pt idx="2">
                  <c:v>0.51168403449361188</c:v>
                </c:pt>
                <c:pt idx="3">
                  <c:v>0.69944942894128914</c:v>
                </c:pt>
                <c:pt idx="4">
                  <c:v>3.5459595420600682</c:v>
                </c:pt>
                <c:pt idx="5">
                  <c:v>4.4891859660794155E-2</c:v>
                </c:pt>
                <c:pt idx="6">
                  <c:v>1.637371633676582</c:v>
                </c:pt>
                <c:pt idx="7">
                  <c:v>-6.5142902961292073</c:v>
                </c:pt>
                <c:pt idx="8">
                  <c:v>-0.21479537351680794</c:v>
                </c:pt>
                <c:pt idx="9">
                  <c:v>-4.8352541838480914</c:v>
                </c:pt>
              </c:numCache>
            </c:numRef>
          </c:val>
        </c:ser>
        <c:dLbls/>
        <c:marker val="1"/>
        <c:axId val="67060096"/>
        <c:axId val="67061632"/>
      </c:lineChart>
      <c:lineChart>
        <c:grouping val="standard"/>
        <c:ser>
          <c:idx val="2"/>
          <c:order val="2"/>
          <c:tx>
            <c:strRef>
              <c:f>'Graph BC_aggregated'!$A$28</c:f>
              <c:strCache>
                <c:ptCount val="1"/>
                <c:pt idx="0">
                  <c:v>Non-Energy Real GDP growth</c:v>
                </c:pt>
              </c:strCache>
            </c:strRef>
          </c:tx>
          <c:spPr>
            <a:ln w="60325">
              <a:solidFill>
                <a:srgbClr val="000080"/>
              </a:solidFill>
            </a:ln>
            <a:effectLst>
              <a:outerShdw blurRad="50800" dist="38100" dir="18900000" algn="bl" rotWithShape="0">
                <a:prstClr val="black">
                  <a:alpha val="40000"/>
                </a:prstClr>
              </a:outerShdw>
            </a:effectLst>
          </c:spPr>
          <c:marker>
            <c:symbol val="none"/>
          </c:marker>
          <c:cat>
            <c:numRef>
              <c:f>'Graph BC_aggregated'!$B$25:$K$25</c:f>
              <c:numCache>
                <c:formatCode>0</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'Graph BC_aggregated'!$B$28:$K$28</c:f>
              <c:numCache>
                <c:formatCode>General</c:formatCode>
                <c:ptCount val="10"/>
                <c:pt idx="0">
                  <c:v>4.8</c:v>
                </c:pt>
                <c:pt idx="1">
                  <c:v>6.8</c:v>
                </c:pt>
                <c:pt idx="2" formatCode="0.0">
                  <c:v>7</c:v>
                </c:pt>
                <c:pt idx="3">
                  <c:v>4.4000000000000004</c:v>
                </c:pt>
                <c:pt idx="4">
                  <c:v>6.5</c:v>
                </c:pt>
                <c:pt idx="5">
                  <c:v>7.6</c:v>
                </c:pt>
                <c:pt idx="6">
                  <c:v>4.9000000000000004</c:v>
                </c:pt>
                <c:pt idx="7">
                  <c:v>-6.7</c:v>
                </c:pt>
                <c:pt idx="8">
                  <c:v>-3.8</c:v>
                </c:pt>
                <c:pt idx="9">
                  <c:v>-1</c:v>
                </c:pt>
              </c:numCache>
            </c:numRef>
          </c:val>
        </c:ser>
        <c:dLbls/>
        <c:marker val="1"/>
        <c:axId val="67073152"/>
        <c:axId val="67063168"/>
      </c:lineChart>
      <c:catAx>
        <c:axId val="67060096"/>
        <c:scaling>
          <c:orientation val="minMax"/>
        </c:scaling>
        <c:axPos val="b"/>
        <c:numFmt formatCode="0" sourceLinked="1"/>
        <c:tickLblPos val="nextTo"/>
        <c:txPr>
          <a:bodyPr/>
          <a:lstStyle/>
          <a:p>
            <a:pPr>
              <a:defRPr b="1">
                <a:effectLst>
                  <a:outerShdw blurRad="38100" dist="38100" dir="2700000" algn="tl">
                    <a:srgbClr val="000000">
                      <a:alpha val="43137"/>
                    </a:srgbClr>
                  </a:outerShdw>
                </a:effectLst>
              </a:defRPr>
            </a:pPr>
            <a:endParaRPr lang="en-US"/>
          </a:p>
        </c:txPr>
        <c:crossAx val="67061632"/>
        <c:crosses val="autoZero"/>
        <c:auto val="1"/>
        <c:lblAlgn val="ctr"/>
        <c:lblOffset val="100"/>
      </c:catAx>
      <c:valAx>
        <c:axId val="67061632"/>
        <c:scaling>
          <c:orientation val="minMax"/>
        </c:scaling>
        <c:axPos val="l"/>
        <c:majorGridlines/>
        <c:numFmt formatCode="General" sourceLinked="1"/>
        <c:tickLblPos val="nextTo"/>
        <c:crossAx val="67060096"/>
        <c:crosses val="autoZero"/>
        <c:crossBetween val="between"/>
      </c:valAx>
      <c:valAx>
        <c:axId val="67063168"/>
        <c:scaling>
          <c:orientation val="minMax"/>
        </c:scaling>
        <c:axPos val="r"/>
        <c:numFmt formatCode="General" sourceLinked="1"/>
        <c:tickLblPos val="nextTo"/>
        <c:crossAx val="67073152"/>
        <c:crosses val="max"/>
        <c:crossBetween val="between"/>
      </c:valAx>
      <c:catAx>
        <c:axId val="67073152"/>
        <c:scaling>
          <c:orientation val="minMax"/>
        </c:scaling>
        <c:delete val="1"/>
        <c:axPos val="b"/>
        <c:numFmt formatCode="0" sourceLinked="1"/>
        <c:tickLblPos val="none"/>
        <c:crossAx val="67063168"/>
        <c:crosses val="autoZero"/>
        <c:auto val="1"/>
        <c:lblAlgn val="ctr"/>
        <c:lblOffset val="100"/>
      </c:catAx>
    </c:plotArea>
    <c:legend>
      <c:legendPos val="r"/>
      <c:layout>
        <c:manualLayout>
          <c:xMode val="edge"/>
          <c:yMode val="edge"/>
          <c:x val="0.10812263218260623"/>
          <c:y val="0.72204299941413563"/>
          <c:w val="0.58720474549018553"/>
          <c:h val="0.24810430183349244"/>
        </c:manualLayout>
      </c:layout>
    </c:legend>
    <c:plotVisOnly val="1"/>
    <c:dispBlanksAs val="gap"/>
  </c:chart>
  <c:spPr>
    <a:solidFill>
      <a:schemeClr val="tx1">
        <a:alpha val="34000"/>
      </a:schemeClr>
    </a:solidFill>
    <a:effectLst>
      <a:outerShdw blurRad="50800" dist="38100" dir="18900000" algn="bl" rotWithShape="0">
        <a:prstClr val="black">
          <a:alpha val="40000"/>
        </a:prstClr>
      </a:outerShdw>
    </a:effectLst>
  </c:spPr>
  <c:txPr>
    <a:bodyPr/>
    <a:lstStyle/>
    <a:p>
      <a:pPr>
        <a:defRPr sz="1400">
          <a:solidFill>
            <a:schemeClr val="bg1"/>
          </a:solidFill>
        </a:defRPr>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en-US"/>
  <c:roundedCorners val="1"/>
  <c:chart>
    <c:plotArea>
      <c:layout>
        <c:manualLayout>
          <c:layoutTarget val="inner"/>
          <c:xMode val="edge"/>
          <c:yMode val="edge"/>
          <c:x val="0.13417391803830217"/>
          <c:y val="6.1262972576301727E-2"/>
          <c:w val="0.84302305037730685"/>
          <c:h val="0.8774740548473966"/>
        </c:manualLayout>
      </c:layout>
      <c:barChart>
        <c:barDir val="col"/>
        <c:grouping val="clustered"/>
        <c:ser>
          <c:idx val="2"/>
          <c:order val="2"/>
          <c:tx>
            <c:strRef>
              <c:f>'Graph BC_C_aggregated'!$A$16</c:f>
              <c:strCache>
                <c:ptCount val="1"/>
                <c:pt idx="0">
                  <c:v>Output gap (as a per  cent of potential GDP)</c:v>
                </c:pt>
              </c:strCache>
            </c:strRef>
          </c:tx>
          <c:spPr>
            <a:solidFill>
              <a:srgbClr val="000080"/>
            </a:solidFill>
            <a:ln>
              <a:noFill/>
            </a:ln>
            <a:effectLst>
              <a:outerShdw blurRad="50800" dist="38100" dir="16200000" rotWithShape="0">
                <a:prstClr val="black">
                  <a:alpha val="40000"/>
                </a:prstClr>
              </a:outerShdw>
            </a:effectLst>
          </c:spPr>
          <c:cat>
            <c:numRef>
              <c:f>'Graph BC_C_aggregated'!$B$15:$K$15</c:f>
              <c:numCache>
                <c:formatCode>0</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'Graph BC_C_aggregated'!$B$16:$K$16</c:f>
              <c:numCache>
                <c:formatCode>0.00</c:formatCode>
                <c:ptCount val="10"/>
                <c:pt idx="0">
                  <c:v>1.5151496364794055</c:v>
                </c:pt>
                <c:pt idx="1">
                  <c:v>7.1965767676810479</c:v>
                </c:pt>
                <c:pt idx="2">
                  <c:v>7.509503247012014</c:v>
                </c:pt>
                <c:pt idx="3">
                  <c:v>6.8093047959165833</c:v>
                </c:pt>
                <c:pt idx="4">
                  <c:v>13.900931194370168</c:v>
                </c:pt>
                <c:pt idx="5">
                  <c:v>13.187091130293148</c:v>
                </c:pt>
                <c:pt idx="6">
                  <c:v>11.799033549545305</c:v>
                </c:pt>
                <c:pt idx="7">
                  <c:v>2.7650757393145753</c:v>
                </c:pt>
                <c:pt idx="8">
                  <c:v>-0.48912706057347438</c:v>
                </c:pt>
                <c:pt idx="9">
                  <c:v>-6.017034357432907</c:v>
                </c:pt>
              </c:numCache>
            </c:numRef>
          </c:val>
        </c:ser>
        <c:dLbls/>
        <c:axId val="64393600"/>
        <c:axId val="64395136"/>
      </c:barChart>
      <c:lineChart>
        <c:grouping val="standard"/>
        <c:ser>
          <c:idx val="0"/>
          <c:order val="0"/>
          <c:tx>
            <c:strRef>
              <c:f>'Graph BC_C_aggregated'!$A$17</c:f>
              <c:strCache>
                <c:ptCount val="1"/>
                <c:pt idx="0">
                  <c:v>Cyclical Fiscal impulse as per cent of potential GDP</c:v>
                </c:pt>
              </c:strCache>
            </c:strRef>
          </c:tx>
          <c:spPr>
            <a:ln w="50800">
              <a:solidFill>
                <a:srgbClr val="FF0000">
                  <a:alpha val="94000"/>
                </a:srgbClr>
              </a:solidFill>
            </a:ln>
            <a:effectLst>
              <a:outerShdw blurRad="50800" dist="38100" dir="16200000" rotWithShape="0">
                <a:prstClr val="black">
                  <a:alpha val="40000"/>
                </a:prstClr>
              </a:outerShdw>
            </a:effectLst>
          </c:spPr>
          <c:marker>
            <c:symbol val="none"/>
          </c:marker>
          <c:cat>
            <c:numRef>
              <c:f>'Graph BC_C_aggregated'!$B$15:$K$15</c:f>
              <c:numCache>
                <c:formatCode>0</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'Graph BC_C_aggregated'!$B$17:$K$17</c:f>
              <c:numCache>
                <c:formatCode>0.00</c:formatCode>
                <c:ptCount val="10"/>
                <c:pt idx="0">
                  <c:v>-0.25428117313573234</c:v>
                </c:pt>
                <c:pt idx="1">
                  <c:v>1.5920964194426779</c:v>
                </c:pt>
                <c:pt idx="2">
                  <c:v>0.51168403449361188</c:v>
                </c:pt>
                <c:pt idx="3">
                  <c:v>0.69944942894128914</c:v>
                </c:pt>
                <c:pt idx="4">
                  <c:v>3.5459595420600682</c:v>
                </c:pt>
                <c:pt idx="5">
                  <c:v>4.4891859660794155E-2</c:v>
                </c:pt>
                <c:pt idx="6">
                  <c:v>1.637371633676582</c:v>
                </c:pt>
                <c:pt idx="7">
                  <c:v>-6.5142902961292073</c:v>
                </c:pt>
                <c:pt idx="8">
                  <c:v>-0.21479537351680794</c:v>
                </c:pt>
                <c:pt idx="9">
                  <c:v>-4.8352541838480914</c:v>
                </c:pt>
              </c:numCache>
            </c:numRef>
          </c:val>
        </c:ser>
        <c:ser>
          <c:idx val="1"/>
          <c:order val="1"/>
          <c:tx>
            <c:strRef>
              <c:f>'Graph BC_C_aggregated'!$A$18</c:f>
              <c:strCache>
                <c:ptCount val="1"/>
                <c:pt idx="0">
                  <c:v>Structural Fiscal impulse as per cent of potential  GDP</c:v>
                </c:pt>
              </c:strCache>
            </c:strRef>
          </c:tx>
          <c:spPr>
            <a:ln w="63500">
              <a:solidFill>
                <a:schemeClr val="accent5">
                  <a:lumMod val="75000"/>
                </a:schemeClr>
              </a:solidFill>
            </a:ln>
            <a:effectLst>
              <a:outerShdw blurRad="50800" dist="38100" dir="2700000" algn="tl" rotWithShape="0">
                <a:srgbClr val="000080">
                  <a:alpha val="40000"/>
                </a:srgbClr>
              </a:outerShdw>
            </a:effectLst>
          </c:spPr>
          <c:marker>
            <c:symbol val="none"/>
          </c:marker>
          <c:cat>
            <c:numRef>
              <c:f>'Graph BC_C_aggregated'!$B$15:$K$15</c:f>
              <c:numCache>
                <c:formatCode>0</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'Graph BC_C_aggregated'!$B$18:$K$18</c:f>
              <c:numCache>
                <c:formatCode>0.00</c:formatCode>
                <c:ptCount val="10"/>
                <c:pt idx="0">
                  <c:v>0.14830589703915489</c:v>
                </c:pt>
                <c:pt idx="1">
                  <c:v>-0.21310832391781814</c:v>
                </c:pt>
                <c:pt idx="2">
                  <c:v>-0.24686973780898971</c:v>
                </c:pt>
                <c:pt idx="3">
                  <c:v>-7.4338507742199494E-2</c:v>
                </c:pt>
                <c:pt idx="4">
                  <c:v>2.9196918715868332</c:v>
                </c:pt>
                <c:pt idx="5">
                  <c:v>-1.5551472760080853</c:v>
                </c:pt>
                <c:pt idx="6">
                  <c:v>-0.46364850500119226</c:v>
                </c:pt>
                <c:pt idx="7">
                  <c:v>-8.3447845388572695E-2</c:v>
                </c:pt>
                <c:pt idx="8">
                  <c:v>1.2033066047898198</c:v>
                </c:pt>
                <c:pt idx="9">
                  <c:v>0.90699352677581779</c:v>
                </c:pt>
              </c:numCache>
            </c:numRef>
          </c:val>
        </c:ser>
        <c:dLbls/>
        <c:marker val="1"/>
        <c:axId val="64393600"/>
        <c:axId val="64395136"/>
      </c:lineChart>
      <c:catAx>
        <c:axId val="64393600"/>
        <c:scaling>
          <c:orientation val="minMax"/>
        </c:scaling>
        <c:axPos val="b"/>
        <c:numFmt formatCode="0" sourceLinked="1"/>
        <c:tickLblPos val="nextTo"/>
        <c:crossAx val="64395136"/>
        <c:crosses val="autoZero"/>
        <c:auto val="1"/>
        <c:lblAlgn val="ctr"/>
        <c:lblOffset val="100"/>
      </c:catAx>
      <c:valAx>
        <c:axId val="64395136"/>
        <c:scaling>
          <c:orientation val="minMax"/>
        </c:scaling>
        <c:axPos val="l"/>
        <c:majorGridlines/>
        <c:numFmt formatCode="0.00" sourceLinked="1"/>
        <c:tickLblPos val="nextTo"/>
        <c:crossAx val="64393600"/>
        <c:crosses val="autoZero"/>
        <c:crossBetween val="between"/>
      </c:valAx>
    </c:plotArea>
    <c:legend>
      <c:legendPos val="r"/>
      <c:layout>
        <c:manualLayout>
          <c:xMode val="edge"/>
          <c:yMode val="edge"/>
          <c:x val="0.13229496136500021"/>
          <c:y val="0.72023195384711969"/>
          <c:w val="0.65536685791721516"/>
          <c:h val="0.20347534288914543"/>
        </c:manualLayout>
      </c:layout>
      <c:txPr>
        <a:bodyPr/>
        <a:lstStyle/>
        <a:p>
          <a:pPr>
            <a:defRPr sz="1300"/>
          </a:pPr>
          <a:endParaRPr lang="en-US"/>
        </a:p>
      </c:txPr>
    </c:legend>
    <c:plotVisOnly val="1"/>
    <c:dispBlanksAs val="gap"/>
  </c:chart>
  <c:spPr>
    <a:solidFill>
      <a:schemeClr val="tx1">
        <a:alpha val="34000"/>
      </a:schemeClr>
    </a:solidFill>
  </c:spPr>
  <c:txPr>
    <a:bodyPr/>
    <a:lstStyle/>
    <a:p>
      <a:pPr>
        <a:defRPr sz="1400" b="1">
          <a:solidFill>
            <a:schemeClr val="bg1"/>
          </a:solidFill>
        </a:defRPr>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cdr:x>
      <cdr:y>0.11785</cdr:y>
    </cdr:from>
    <cdr:to>
      <cdr:x>0.08197</cdr:x>
      <cdr:y>0.52175</cdr:y>
    </cdr:to>
    <cdr:sp macro="" textlink="">
      <cdr:nvSpPr>
        <cdr:cNvPr id="2" name="TextBox 1"/>
        <cdr:cNvSpPr txBox="1"/>
      </cdr:nvSpPr>
      <cdr:spPr>
        <a:xfrm xmlns:a="http://schemas.openxmlformats.org/drawingml/2006/main">
          <a:off x="0" y="565751"/>
          <a:ext cx="381000" cy="1938962"/>
        </a:xfrm>
        <a:prstGeom xmlns:a="http://schemas.openxmlformats.org/drawingml/2006/main" prst="rect">
          <a:avLst/>
        </a:prstGeom>
      </cdr:spPr>
      <cdr:txBody>
        <a:bodyPr xmlns:a="http://schemas.openxmlformats.org/drawingml/2006/main" vert="vert270" wrap="square" rtlCol="0" anchor="ctr"/>
        <a:lstStyle xmlns:a="http://schemas.openxmlformats.org/drawingml/2006/main"/>
        <a:p xmlns:a="http://schemas.openxmlformats.org/drawingml/2006/main">
          <a:r>
            <a:rPr lang="en-TT" sz="1400" b="1" dirty="0">
              <a:solidFill>
                <a:schemeClr val="bg1"/>
              </a:solidFill>
              <a:latin typeface="+mn-lt"/>
            </a:rPr>
            <a:t>TT$ </a:t>
          </a:r>
          <a:r>
            <a:rPr lang="en-TT" sz="1400" b="1" baseline="0" dirty="0">
              <a:solidFill>
                <a:schemeClr val="bg1"/>
              </a:solidFill>
              <a:latin typeface="+mn-lt"/>
            </a:rPr>
            <a:t> Million</a:t>
          </a:r>
          <a:endParaRPr lang="en-TT" sz="1400" b="1" dirty="0">
            <a:solidFill>
              <a:schemeClr val="bg1"/>
            </a:solidFill>
            <a:latin typeface="+mn-lt"/>
          </a:endParaRPr>
        </a:p>
      </cdr:txBody>
    </cdr:sp>
  </cdr:relSizeAnchor>
  <cdr:relSizeAnchor xmlns:cdr="http://schemas.openxmlformats.org/drawingml/2006/chartDrawing">
    <cdr:from>
      <cdr:x>0.7377</cdr:x>
      <cdr:y>0.06349</cdr:y>
    </cdr:from>
    <cdr:to>
      <cdr:x>0.96687</cdr:x>
      <cdr:y>0.93651</cdr:y>
    </cdr:to>
    <cdr:sp macro="" textlink="">
      <cdr:nvSpPr>
        <cdr:cNvPr id="3" name="Rectangle 2"/>
        <cdr:cNvSpPr/>
      </cdr:nvSpPr>
      <cdr:spPr>
        <a:xfrm xmlns:a="http://schemas.openxmlformats.org/drawingml/2006/main">
          <a:off x="3429000" y="304800"/>
          <a:ext cx="1065228" cy="4191000"/>
        </a:xfrm>
        <a:prstGeom xmlns:a="http://schemas.openxmlformats.org/drawingml/2006/main" prst="rect">
          <a:avLst/>
        </a:prstGeom>
        <a:solidFill xmlns:a="http://schemas.openxmlformats.org/drawingml/2006/main">
          <a:schemeClr val="tx1">
            <a:lumMod val="65000"/>
            <a:alpha val="39000"/>
          </a:schemeClr>
        </a:solidFill>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ysClr val="window" lastClr="FFFFFF"/>
              </a:solidFill>
              <a:latin typeface="Calibri"/>
            </a:defRPr>
          </a:lvl1pPr>
          <a:lvl2pPr marL="457200" algn="l" defTabSz="914400" rtl="0" eaLnBrk="1" latinLnBrk="0" hangingPunct="1">
            <a:defRPr sz="1800" kern="1200">
              <a:solidFill>
                <a:sysClr val="window" lastClr="FFFFFF"/>
              </a:solidFill>
              <a:latin typeface="Calibri"/>
            </a:defRPr>
          </a:lvl2pPr>
          <a:lvl3pPr marL="914400" algn="l" defTabSz="914400" rtl="0" eaLnBrk="1" latinLnBrk="0" hangingPunct="1">
            <a:defRPr sz="1800" kern="1200">
              <a:solidFill>
                <a:sysClr val="window" lastClr="FFFFFF"/>
              </a:solidFill>
              <a:latin typeface="Calibri"/>
            </a:defRPr>
          </a:lvl3pPr>
          <a:lvl4pPr marL="1371600" algn="l" defTabSz="914400" rtl="0" eaLnBrk="1" latinLnBrk="0" hangingPunct="1">
            <a:defRPr sz="1800" kern="1200">
              <a:solidFill>
                <a:sysClr val="window" lastClr="FFFFFF"/>
              </a:solidFill>
              <a:latin typeface="Calibri"/>
            </a:defRPr>
          </a:lvl4pPr>
          <a:lvl5pPr marL="1828800" algn="l" defTabSz="914400" rtl="0" eaLnBrk="1" latinLnBrk="0" hangingPunct="1">
            <a:defRPr sz="1800" kern="1200">
              <a:solidFill>
                <a:sysClr val="window" lastClr="FFFFFF"/>
              </a:solidFill>
              <a:latin typeface="Calibri"/>
            </a:defRPr>
          </a:lvl5pPr>
          <a:lvl6pPr marL="2286000" algn="l" defTabSz="914400" rtl="0" eaLnBrk="1" latinLnBrk="0" hangingPunct="1">
            <a:defRPr sz="1800" kern="1200">
              <a:solidFill>
                <a:sysClr val="window" lastClr="FFFFFF"/>
              </a:solidFill>
              <a:latin typeface="Calibri"/>
            </a:defRPr>
          </a:lvl6pPr>
          <a:lvl7pPr marL="2743200" algn="l" defTabSz="914400" rtl="0" eaLnBrk="1" latinLnBrk="0" hangingPunct="1">
            <a:defRPr sz="1800" kern="1200">
              <a:solidFill>
                <a:sysClr val="window" lastClr="FFFFFF"/>
              </a:solidFill>
              <a:latin typeface="Calibri"/>
            </a:defRPr>
          </a:lvl7pPr>
          <a:lvl8pPr marL="3200400" algn="l" defTabSz="914400" rtl="0" eaLnBrk="1" latinLnBrk="0" hangingPunct="1">
            <a:defRPr sz="1800" kern="1200">
              <a:solidFill>
                <a:sysClr val="window" lastClr="FFFFFF"/>
              </a:solidFill>
              <a:latin typeface="Calibri"/>
            </a:defRPr>
          </a:lvl8pPr>
          <a:lvl9pPr marL="3657600" algn="l" defTabSz="914400" rtl="0" eaLnBrk="1" latinLnBrk="0" hangingPunct="1">
            <a:defRPr sz="1800" kern="1200">
              <a:solidFill>
                <a:sysClr val="window" lastClr="FFFFFF"/>
              </a:solidFill>
              <a:latin typeface="Calibri"/>
            </a:defRPr>
          </a:lvl9pPr>
        </a:lstStyle>
        <a:p xmlns:a="http://schemas.openxmlformats.org/drawingml/2006/main">
          <a:pPr algn="ctr"/>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cdr:x>
      <cdr:y>0.21195</cdr:y>
    </cdr:from>
    <cdr:to>
      <cdr:x>0.04241</cdr:x>
      <cdr:y>0.65859</cdr:y>
    </cdr:to>
    <cdr:sp macro="" textlink="">
      <cdr:nvSpPr>
        <cdr:cNvPr id="2" name="TextBox 1"/>
        <cdr:cNvSpPr txBox="1"/>
      </cdr:nvSpPr>
      <cdr:spPr>
        <a:xfrm xmlns:a="http://schemas.openxmlformats.org/drawingml/2006/main">
          <a:off x="0" y="553768"/>
          <a:ext cx="204825" cy="1166970"/>
        </a:xfrm>
        <a:prstGeom xmlns:a="http://schemas.openxmlformats.org/drawingml/2006/main" prst="rect">
          <a:avLst/>
        </a:prstGeom>
      </cdr:spPr>
      <cdr:txBody>
        <a:bodyPr xmlns:a="http://schemas.openxmlformats.org/drawingml/2006/main" vert="vert270" wrap="square" rtlCol="0"/>
        <a:lstStyle xmlns:a="http://schemas.openxmlformats.org/drawingml/2006/main"/>
        <a:p xmlns:a="http://schemas.openxmlformats.org/drawingml/2006/main">
          <a:r>
            <a:rPr lang="en-TT" sz="1200" b="1" dirty="0"/>
            <a:t>per cent </a:t>
          </a:r>
          <a:r>
            <a:rPr lang="en-TT" sz="1200" b="1" baseline="0" dirty="0"/>
            <a:t> of  GDP</a:t>
          </a:r>
          <a:endParaRPr lang="en-TT" sz="12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0.02062</cdr:x>
      <cdr:y>0.1163</cdr:y>
    </cdr:from>
    <cdr:to>
      <cdr:x>0.09278</cdr:x>
      <cdr:y>0.79206</cdr:y>
    </cdr:to>
    <cdr:sp macro="" textlink="">
      <cdr:nvSpPr>
        <cdr:cNvPr id="2" name="TextBox 1"/>
        <cdr:cNvSpPr txBox="1"/>
      </cdr:nvSpPr>
      <cdr:spPr>
        <a:xfrm xmlns:a="http://schemas.openxmlformats.org/drawingml/2006/main">
          <a:off x="152400" y="505137"/>
          <a:ext cx="533400" cy="2935096"/>
        </a:xfrm>
        <a:prstGeom xmlns:a="http://schemas.openxmlformats.org/drawingml/2006/main" prst="rect">
          <a:avLst/>
        </a:prstGeom>
      </cdr:spPr>
      <cdr:txBody>
        <a:bodyPr xmlns:a="http://schemas.openxmlformats.org/drawingml/2006/main" vert="vert270" wrap="square" rtlCol="0"/>
        <a:lstStyle xmlns:a="http://schemas.openxmlformats.org/drawingml/2006/main"/>
        <a:p xmlns:a="http://schemas.openxmlformats.org/drawingml/2006/main">
          <a:r>
            <a:rPr lang="en-TT" sz="1400" b="1" dirty="0"/>
            <a:t>per cent of potential GDP</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0.30631</cdr:y>
    </cdr:from>
    <cdr:to>
      <cdr:x>0.04616</cdr:x>
      <cdr:y>0.61261</cdr:y>
    </cdr:to>
    <cdr:sp macro="" textlink="">
      <cdr:nvSpPr>
        <cdr:cNvPr id="2" name="TextBox 1"/>
        <cdr:cNvSpPr txBox="1"/>
      </cdr:nvSpPr>
      <cdr:spPr>
        <a:xfrm xmlns:a="http://schemas.openxmlformats.org/drawingml/2006/main">
          <a:off x="0" y="789879"/>
          <a:ext cx="255549" cy="789878"/>
        </a:xfrm>
        <a:prstGeom xmlns:a="http://schemas.openxmlformats.org/drawingml/2006/main" prst="rect">
          <a:avLst/>
        </a:prstGeom>
      </cdr:spPr>
      <cdr:txBody>
        <a:bodyPr xmlns:a="http://schemas.openxmlformats.org/drawingml/2006/main" vert="vert270" wrap="square" rtlCol="0" anchor="ctr"/>
        <a:lstStyle xmlns:a="http://schemas.openxmlformats.org/drawingml/2006/main"/>
        <a:p xmlns:a="http://schemas.openxmlformats.org/drawingml/2006/main">
          <a:pPr algn="ctr"/>
          <a:r>
            <a:rPr lang="en-TT" sz="2000" b="1" dirty="0"/>
            <a:t>per cent</a:t>
          </a:r>
        </a:p>
      </cdr:txBody>
    </cdr:sp>
  </cdr:relSizeAnchor>
</c:userShapes>
</file>

<file path=ppt/drawings/drawing5.xml><?xml version="1.0" encoding="utf-8"?>
<c:userShapes xmlns:c="http://schemas.openxmlformats.org/drawingml/2006/chart">
  <cdr:relSizeAnchor xmlns:cdr="http://schemas.openxmlformats.org/drawingml/2006/chartDrawing">
    <cdr:from>
      <cdr:x>0.00173</cdr:x>
      <cdr:y>0.1993</cdr:y>
    </cdr:from>
    <cdr:to>
      <cdr:x>0.0364</cdr:x>
      <cdr:y>0.51901</cdr:y>
    </cdr:to>
    <cdr:sp macro="" textlink="">
      <cdr:nvSpPr>
        <cdr:cNvPr id="3" name="TextBox 2"/>
        <cdr:cNvSpPr txBox="1"/>
      </cdr:nvSpPr>
      <cdr:spPr>
        <a:xfrm xmlns:a="http://schemas.openxmlformats.org/drawingml/2006/main">
          <a:off x="8713" y="557561"/>
          <a:ext cx="174238" cy="894421"/>
        </a:xfrm>
        <a:prstGeom xmlns:a="http://schemas.openxmlformats.org/drawingml/2006/main" prst="rect">
          <a:avLst/>
        </a:prstGeom>
      </cdr:spPr>
      <cdr:txBody>
        <a:bodyPr xmlns:a="http://schemas.openxmlformats.org/drawingml/2006/main" vert="vert270" wrap="square" rtlCol="0"/>
        <a:lstStyle xmlns:a="http://schemas.openxmlformats.org/drawingml/2006/main"/>
        <a:p xmlns:a="http://schemas.openxmlformats.org/drawingml/2006/main">
          <a:r>
            <a:rPr lang="en-TT" sz="1400" b="1" dirty="0"/>
            <a:t>Per cent</a:t>
          </a:r>
        </a:p>
      </cdr:txBody>
    </cdr:sp>
  </cdr:relSizeAnchor>
  <cdr:relSizeAnchor xmlns:cdr="http://schemas.openxmlformats.org/drawingml/2006/chartDrawing">
    <cdr:from>
      <cdr:x>0.94592</cdr:x>
      <cdr:y>0.16608</cdr:y>
    </cdr:from>
    <cdr:to>
      <cdr:x>0.97972</cdr:x>
      <cdr:y>0.5896</cdr:y>
    </cdr:to>
    <cdr:sp macro="" textlink="">
      <cdr:nvSpPr>
        <cdr:cNvPr id="4" name="TextBox 3"/>
        <cdr:cNvSpPr txBox="1"/>
      </cdr:nvSpPr>
      <cdr:spPr>
        <a:xfrm xmlns:a="http://schemas.openxmlformats.org/drawingml/2006/main">
          <a:off x="4875755" y="464633"/>
          <a:ext cx="174237" cy="1184818"/>
        </a:xfrm>
        <a:prstGeom xmlns:a="http://schemas.openxmlformats.org/drawingml/2006/main" prst="rect">
          <a:avLst/>
        </a:prstGeom>
      </cdr:spPr>
      <cdr:txBody>
        <a:bodyPr xmlns:a="http://schemas.openxmlformats.org/drawingml/2006/main" vert="vert270" wrap="square" rtlCol="0"/>
        <a:lstStyle xmlns:a="http://schemas.openxmlformats.org/drawingml/2006/main"/>
        <a:p xmlns:a="http://schemas.openxmlformats.org/drawingml/2006/main">
          <a:pPr algn="ctr"/>
          <a:r>
            <a:rPr lang="en-TT" sz="1200" b="1" dirty="0"/>
            <a:t>Growth rates</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0.16564</cdr:y>
    </cdr:from>
    <cdr:to>
      <cdr:x>0.03318</cdr:x>
      <cdr:y>0.71524</cdr:y>
    </cdr:to>
    <cdr:sp macro="" textlink="">
      <cdr:nvSpPr>
        <cdr:cNvPr id="2" name="TextBox 1"/>
        <cdr:cNvSpPr txBox="1"/>
      </cdr:nvSpPr>
      <cdr:spPr>
        <a:xfrm xmlns:a="http://schemas.openxmlformats.org/drawingml/2006/main">
          <a:off x="0" y="551447"/>
          <a:ext cx="198145" cy="1829802"/>
        </a:xfrm>
        <a:prstGeom xmlns:a="http://schemas.openxmlformats.org/drawingml/2006/main" prst="rect">
          <a:avLst/>
        </a:prstGeom>
      </cdr:spPr>
      <cdr:txBody>
        <a:bodyPr xmlns:a="http://schemas.openxmlformats.org/drawingml/2006/main" vert="vert270" wrap="square" rtlCol="0"/>
        <a:lstStyle xmlns:a="http://schemas.openxmlformats.org/drawingml/2006/main"/>
        <a:p xmlns:a="http://schemas.openxmlformats.org/drawingml/2006/main">
          <a:r>
            <a:rPr lang="en-TT" sz="1400" b="1" dirty="0">
              <a:solidFill>
                <a:schemeClr val="bg1"/>
              </a:solidFill>
            </a:rPr>
            <a:t>per cent of potential GDP</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98DB9C0-F629-445C-96BA-500ABE1762E9}" type="datetimeFigureOut">
              <a:rPr lang="en-US" smtClean="0"/>
              <a:pPr/>
              <a:t>5/2/2013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579FFCD-898C-4BA6-9FBC-BD5539ED77C3}" type="slidenum">
              <a:rPr lang="en-US" smtClean="0"/>
              <a:pPr/>
              <a:t>‹#›</a:t>
            </a:fld>
            <a:endParaRPr lang="en-US"/>
          </a:p>
        </p:txBody>
      </p:sp>
    </p:spTree>
    <p:extLst>
      <p:ext uri="{BB962C8B-B14F-4D97-AF65-F5344CB8AC3E}">
        <p14:creationId xmlns:p14="http://schemas.microsoft.com/office/powerpoint/2010/main" xmlns="" val="473270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a:p>
        </p:txBody>
      </p:sp>
      <p:sp>
        <p:nvSpPr>
          <p:cNvPr id="4" name="Slide Number Placeholder 3"/>
          <p:cNvSpPr>
            <a:spLocks noGrp="1"/>
          </p:cNvSpPr>
          <p:nvPr>
            <p:ph type="sldNum" sz="quarter" idx="10"/>
          </p:nvPr>
        </p:nvSpPr>
        <p:spPr/>
        <p:txBody>
          <a:bodyPr/>
          <a:lstStyle/>
          <a:p>
            <a:fld id="{4579FFCD-898C-4BA6-9FBC-BD5539ED77C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algn="just"/>
            <a:endParaRPr lang="en-US" b="0" dirty="0"/>
          </a:p>
        </p:txBody>
      </p:sp>
      <p:sp>
        <p:nvSpPr>
          <p:cNvPr id="4" name="Slide Number Placeholder 3"/>
          <p:cNvSpPr>
            <a:spLocks noGrp="1"/>
          </p:cNvSpPr>
          <p:nvPr>
            <p:ph type="sldNum" sz="quarter" idx="10"/>
          </p:nvPr>
        </p:nvSpPr>
        <p:spPr/>
        <p:txBody>
          <a:bodyPr/>
          <a:lstStyle/>
          <a:p>
            <a:fld id="{673B90F1-0AA2-49D1-A87F-E43FC6C0E5F4}" type="slidenum">
              <a:rPr lang="en-TT" smtClean="0"/>
              <a:pPr/>
              <a:t>10</a:t>
            </a:fld>
            <a:endParaRPr lang="en-TT"/>
          </a:p>
        </p:txBody>
      </p:sp>
    </p:spTree>
    <p:extLst>
      <p:ext uri="{BB962C8B-B14F-4D97-AF65-F5344CB8AC3E}">
        <p14:creationId xmlns:p14="http://schemas.microsoft.com/office/powerpoint/2010/main" xmlns="" val="4176311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mc:AlternateContent xmlns:mc="http://schemas.openxmlformats.org/markup-compatibility/2006">
        <mc:Choice xmlns:a14="http://schemas.microsoft.com/office/drawing/2010/main" xmlns="" Requires="a14">
          <p:sp>
            <p:nvSpPr>
              <p:cNvPr id="3" name="Notes Placeholder 2"/>
              <p:cNvSpPr>
                <a:spLocks noGrp="1"/>
              </p:cNvSpPr>
              <p:nvPr>
                <p:ph type="body" idx="1"/>
              </p:nvPr>
            </p:nvSpPr>
            <p:spPr/>
            <p:txBody>
              <a:bodyPr>
                <a:normAutofit fontScale="92500"/>
              </a:bodyPr>
              <a:lstStyle/>
              <a:p>
                <a:pPr algn="just"/>
                <a:r>
                  <a:rPr lang="en-US" dirty="0" smtClean="0"/>
                  <a:t>Notes:</a:t>
                </a:r>
              </a:p>
              <a:p>
                <a:pPr algn="just"/>
                <a:r>
                  <a:rPr lang="en-US" dirty="0" smtClean="0"/>
                  <a:t>The</a:t>
                </a:r>
                <a:r>
                  <a:rPr lang="en-US" baseline="0" dirty="0" smtClean="0"/>
                  <a:t> IMF methodology distinguishes between a cyclical balance and a cyclically adjusted balance. </a:t>
                </a:r>
              </a:p>
              <a:p>
                <a:pPr algn="just"/>
                <a:endParaRPr lang="en-US" baseline="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cyclical adjustment removes the impact of the business cycle effects from the fiscal balance and provides an estimate of the fiscal position net of cyclical effects. The cyclical adjusted balance (CAB) is computed as cyclically adjusted overall revenue (</a:t>
                </a:r>
                <a14:m>
                  <m:oMath xmlns:m="http://schemas.openxmlformats.org/officeDocument/2006/math">
                    <m:sSup>
                      <m:sSupPr>
                        <m:ctrlPr>
                          <a:rPr lang="en-US" sz="1200" i="1" kern="1200">
                            <a:solidFill>
                              <a:schemeClr val="tx1"/>
                            </a:solidFill>
                            <a:effectLst/>
                            <a:latin typeface="Cambria Math"/>
                            <a:ea typeface="+mn-ea"/>
                            <a:cs typeface="+mn-cs"/>
                          </a:rPr>
                        </m:ctrlPr>
                      </m:sSupPr>
                      <m:e>
                        <m:r>
                          <a:rPr lang="en-US" sz="1200" i="1" kern="1200">
                            <a:solidFill>
                              <a:schemeClr val="tx1"/>
                            </a:solidFill>
                            <a:effectLst/>
                            <a:latin typeface="Cambria Math"/>
                            <a:ea typeface="+mn-ea"/>
                            <a:cs typeface="+mn-cs"/>
                          </a:rPr>
                          <m:t>𝑅</m:t>
                        </m:r>
                      </m:e>
                      <m:sup>
                        <m:r>
                          <a:rPr lang="en-US" sz="1200" i="1" kern="1200">
                            <a:solidFill>
                              <a:schemeClr val="tx1"/>
                            </a:solidFill>
                            <a:effectLst/>
                            <a:latin typeface="Cambria Math"/>
                            <a:ea typeface="+mn-ea"/>
                            <a:cs typeface="+mn-cs"/>
                          </a:rPr>
                          <m:t>𝐶𝐴</m:t>
                        </m:r>
                      </m:sup>
                    </m:sSup>
                  </m:oMath>
                </a14:m>
                <a:r>
                  <a:rPr lang="en-US" sz="1200" kern="1200" dirty="0">
                    <a:solidFill>
                      <a:schemeClr val="tx1"/>
                    </a:solidFill>
                    <a:effectLst/>
                    <a:latin typeface="+mn-lt"/>
                    <a:ea typeface="+mn-ea"/>
                    <a:cs typeface="+mn-cs"/>
                  </a:rPr>
                  <a:t> ) minus cyclically adjusted expenditure (</a:t>
                </a:r>
                <a14:m>
                  <m:oMath xmlns:m="http://schemas.openxmlformats.org/officeDocument/2006/math">
                    <m:sSup>
                      <m:sSupPr>
                        <m:ctrlPr>
                          <a:rPr lang="en-US" sz="1200" i="1" kern="1200">
                            <a:solidFill>
                              <a:schemeClr val="tx1"/>
                            </a:solidFill>
                            <a:effectLst/>
                            <a:latin typeface="Cambria Math"/>
                            <a:ea typeface="+mn-ea"/>
                            <a:cs typeface="+mn-cs"/>
                          </a:rPr>
                        </m:ctrlPr>
                      </m:sSupPr>
                      <m:e>
                        <m:r>
                          <a:rPr lang="en-US" sz="1200" i="1" kern="1200">
                            <a:solidFill>
                              <a:schemeClr val="tx1"/>
                            </a:solidFill>
                            <a:effectLst/>
                            <a:latin typeface="Cambria Math"/>
                            <a:ea typeface="+mn-ea"/>
                            <a:cs typeface="+mn-cs"/>
                          </a:rPr>
                          <m:t>𝐺</m:t>
                        </m:r>
                      </m:e>
                      <m:sup>
                        <m:r>
                          <a:rPr lang="en-US" sz="1200" i="1" kern="1200">
                            <a:solidFill>
                              <a:schemeClr val="tx1"/>
                            </a:solidFill>
                            <a:effectLst/>
                            <a:latin typeface="Cambria Math"/>
                            <a:ea typeface="+mn-ea"/>
                            <a:cs typeface="+mn-cs"/>
                          </a:rPr>
                          <m:t>𝐶𝐴</m:t>
                        </m:r>
                      </m:sup>
                    </m:sSup>
                  </m:oMath>
                </a14:m>
                <a:r>
                  <a:rPr lang="en-US" sz="1200" kern="1200" dirty="0">
                    <a:solidFill>
                      <a:schemeClr val="tx1"/>
                    </a:solidFill>
                    <a:effectLst/>
                    <a:latin typeface="+mn-lt"/>
                    <a:ea typeface="+mn-ea"/>
                    <a:cs typeface="+mn-cs"/>
                  </a:rPr>
                  <a:t> ). </a:t>
                </a:r>
              </a:p>
              <a:p>
                <a:pPr algn="just"/>
                <a:endParaRPr lang="en-US" baseline="0" dirty="0" smtClean="0"/>
              </a:p>
              <a:p>
                <a14:m>
                  <m:oMath xmlns:m="http://schemas.openxmlformats.org/officeDocument/2006/math">
                    <m:sSup>
                      <m:sSupPr>
                        <m:ctrlPr>
                          <a:rPr lang="en-US" sz="1200" i="1" kern="1200" smtClean="0">
                            <a:solidFill>
                              <a:schemeClr val="tx1"/>
                            </a:solidFill>
                            <a:effectLst/>
                            <a:latin typeface="Cambria Math"/>
                            <a:ea typeface="+mn-ea"/>
                            <a:cs typeface="+mn-cs"/>
                          </a:rPr>
                        </m:ctrlPr>
                      </m:sSupPr>
                      <m:e>
                        <m:r>
                          <a:rPr lang="en-US" sz="1200" i="1" kern="1200">
                            <a:solidFill>
                              <a:schemeClr val="tx1"/>
                            </a:solidFill>
                            <a:effectLst/>
                            <a:latin typeface="Cambria Math"/>
                            <a:ea typeface="+mn-ea"/>
                            <a:cs typeface="+mn-cs"/>
                          </a:rPr>
                          <m:t>𝑅</m:t>
                        </m:r>
                      </m:e>
                      <m:sup>
                        <m:r>
                          <a:rPr lang="en-US" sz="1200" i="1" kern="1200">
                            <a:solidFill>
                              <a:schemeClr val="tx1"/>
                            </a:solidFill>
                            <a:effectLst/>
                            <a:latin typeface="Cambria Math"/>
                            <a:ea typeface="+mn-ea"/>
                            <a:cs typeface="+mn-cs"/>
                          </a:rPr>
                          <m:t>𝐶𝐴</m:t>
                        </m:r>
                      </m:sup>
                    </m:sSup>
                  </m:oMath>
                </a14:m>
                <a:r>
                  <a:rPr lang="en-US" sz="1200" kern="1200" dirty="0">
                    <a:solidFill>
                      <a:schemeClr val="tx1"/>
                    </a:solidFill>
                    <a:effectLst/>
                    <a:latin typeface="+mn-lt"/>
                    <a:ea typeface="+mn-ea"/>
                    <a:cs typeface="+mn-cs"/>
                  </a:rPr>
                  <a:t> is the cyclically adjusted overall revenue which can be obtained by adjusting the </a:t>
                </a:r>
                <a:r>
                  <a:rPr lang="en-US" sz="1200" kern="1200" dirty="0" smtClean="0">
                    <a:solidFill>
                      <a:schemeClr val="tx1"/>
                    </a:solidFill>
                    <a:effectLst/>
                    <a:latin typeface="+mn-lt"/>
                    <a:ea typeface="+mn-ea"/>
                    <a:cs typeface="+mn-cs"/>
                  </a:rPr>
                  <a:t>actual </a:t>
                </a:r>
                <a:r>
                  <a:rPr lang="en-US" sz="1200" kern="1200" dirty="0">
                    <a:solidFill>
                      <a:schemeClr val="tx1"/>
                    </a:solidFill>
                    <a:effectLst/>
                    <a:latin typeface="+mn-lt"/>
                    <a:ea typeface="+mn-ea"/>
                    <a:cs typeface="+mn-cs"/>
                  </a:rPr>
                  <a:t>revenues for the effects of the deviation of potential output from actual output. </a:t>
                </a:r>
              </a:p>
              <a:p>
                <a14:m>
                  <m:oMath xmlns:m="http://schemas.openxmlformats.org/officeDocument/2006/math">
                    <m:sSub>
                      <m:sSubPr>
                        <m:ctrlPr>
                          <a:rPr lang="en-US" sz="1200" i="1" kern="1200">
                            <a:solidFill>
                              <a:schemeClr val="tx1"/>
                            </a:solidFill>
                            <a:effectLst/>
                            <a:latin typeface="Cambria Math"/>
                            <a:ea typeface="+mn-ea"/>
                            <a:cs typeface="+mn-cs"/>
                          </a:rPr>
                        </m:ctrlPr>
                      </m:sSubPr>
                      <m:e>
                        <m:r>
                          <a:rPr lang="en-US" sz="1200" i="1" kern="1200">
                            <a:solidFill>
                              <a:schemeClr val="tx1"/>
                            </a:solidFill>
                            <a:effectLst/>
                            <a:latin typeface="Cambria Math"/>
                            <a:ea typeface="+mn-ea"/>
                            <a:cs typeface="+mn-cs"/>
                          </a:rPr>
                          <m:t>𝜀</m:t>
                        </m:r>
                      </m:e>
                      <m:sub>
                        <m:r>
                          <a:rPr lang="en-US" sz="1200" i="1" kern="1200">
                            <a:solidFill>
                              <a:schemeClr val="tx1"/>
                            </a:solidFill>
                            <a:effectLst/>
                            <a:latin typeface="Cambria Math"/>
                            <a:ea typeface="+mn-ea"/>
                            <a:cs typeface="+mn-cs"/>
                          </a:rPr>
                          <m:t>𝑟</m:t>
                        </m:r>
                        <m:r>
                          <a:rPr lang="en-US" sz="1200" i="1" kern="1200">
                            <a:solidFill>
                              <a:schemeClr val="tx1"/>
                            </a:solidFill>
                            <a:effectLst/>
                            <a:latin typeface="Cambria Math"/>
                            <a:ea typeface="+mn-ea"/>
                            <a:cs typeface="+mn-cs"/>
                          </a:rPr>
                          <m:t>,</m:t>
                        </m:r>
                        <m:r>
                          <a:rPr lang="en-US" sz="1200" i="1" kern="1200">
                            <a:solidFill>
                              <a:schemeClr val="tx1"/>
                            </a:solidFill>
                            <a:effectLst/>
                            <a:latin typeface="Cambria Math"/>
                            <a:ea typeface="+mn-ea"/>
                            <a:cs typeface="+mn-cs"/>
                          </a:rPr>
                          <m:t>𝑦</m:t>
                        </m:r>
                      </m:sub>
                    </m:sSub>
                  </m:oMath>
                </a14:m>
                <a:r>
                  <a:rPr lang="en-US" sz="1200" kern="1200" dirty="0">
                    <a:solidFill>
                      <a:schemeClr val="tx1"/>
                    </a:solidFill>
                    <a:effectLst/>
                    <a:latin typeface="+mn-lt"/>
                    <a:ea typeface="+mn-ea"/>
                    <a:cs typeface="+mn-cs"/>
                  </a:rPr>
                  <a:t> is the revenue elasticity which defines the strength of the cyclical effect.</a:t>
                </a:r>
              </a:p>
              <a:p>
                <a:pPr algn="just"/>
                <a:endParaRPr lang="en-US" b="1" u="sng" baseline="0" dirty="0" smtClean="0"/>
              </a:p>
              <a:p>
                <a14:m>
                  <m:oMath xmlns:m="http://schemas.openxmlformats.org/officeDocument/2006/math">
                    <m:sSup>
                      <m:sSupPr>
                        <m:ctrlPr>
                          <a:rPr lang="en-US" sz="1200" i="1" kern="1200" smtClean="0">
                            <a:solidFill>
                              <a:schemeClr val="tx1"/>
                            </a:solidFill>
                            <a:effectLst/>
                            <a:latin typeface="Cambria Math"/>
                            <a:ea typeface="+mn-ea"/>
                            <a:cs typeface="+mn-cs"/>
                          </a:rPr>
                        </m:ctrlPr>
                      </m:sSupPr>
                      <m:e>
                        <m:r>
                          <a:rPr lang="en-US" sz="1200" i="1" kern="1200">
                            <a:solidFill>
                              <a:schemeClr val="tx1"/>
                            </a:solidFill>
                            <a:effectLst/>
                            <a:latin typeface="Cambria Math"/>
                            <a:ea typeface="+mn-ea"/>
                            <a:cs typeface="+mn-cs"/>
                          </a:rPr>
                          <m:t>𝐺</m:t>
                        </m:r>
                      </m:e>
                      <m:sup>
                        <m:r>
                          <a:rPr lang="en-US" sz="1200" i="1" kern="1200">
                            <a:solidFill>
                              <a:schemeClr val="tx1"/>
                            </a:solidFill>
                            <a:effectLst/>
                            <a:latin typeface="Cambria Math"/>
                            <a:ea typeface="+mn-ea"/>
                            <a:cs typeface="+mn-cs"/>
                          </a:rPr>
                          <m:t>𝐶𝐴</m:t>
                        </m:r>
                      </m:sup>
                    </m:sSup>
                  </m:oMath>
                </a14:m>
                <a:r>
                  <a:rPr lang="en-US" sz="1200" kern="1200" dirty="0">
                    <a:solidFill>
                      <a:schemeClr val="tx1"/>
                    </a:solidFill>
                    <a:effectLst/>
                    <a:latin typeface="+mn-lt"/>
                    <a:ea typeface="+mn-ea"/>
                    <a:cs typeface="+mn-cs"/>
                  </a:rPr>
                  <a:t> is the cyclically adjusted expenditure, however this is </a:t>
                </a:r>
                <a:r>
                  <a:rPr lang="en-US" sz="1200" b="1" kern="1200" dirty="0">
                    <a:solidFill>
                      <a:schemeClr val="tx1"/>
                    </a:solidFill>
                    <a:effectLst/>
                    <a:latin typeface="+mn-lt"/>
                    <a:ea typeface="+mn-ea"/>
                    <a:cs typeface="+mn-cs"/>
                  </a:rPr>
                  <a:t>equal to actual expenditure</a:t>
                </a:r>
                <a:r>
                  <a:rPr lang="en-US" sz="1200" kern="1200" dirty="0">
                    <a:solidFill>
                      <a:schemeClr val="tx1"/>
                    </a:solidFill>
                    <a:effectLst/>
                    <a:latin typeface="+mn-lt"/>
                    <a:ea typeface="+mn-ea"/>
                    <a:cs typeface="+mn-cs"/>
                  </a:rPr>
                  <a:t>, under the assumption of zero expenditure elasticity.</a:t>
                </a:r>
              </a:p>
              <a:p>
                <a14:m>
                  <m:oMath xmlns:m="http://schemas.openxmlformats.org/officeDocument/2006/math">
                    <m:sSub>
                      <m:sSubPr>
                        <m:ctrlPr>
                          <a:rPr lang="en-US" sz="1200" i="1" kern="1200">
                            <a:solidFill>
                              <a:schemeClr val="tx1"/>
                            </a:solidFill>
                            <a:effectLst/>
                            <a:latin typeface="Cambria Math"/>
                            <a:ea typeface="+mn-ea"/>
                            <a:cs typeface="+mn-cs"/>
                          </a:rPr>
                        </m:ctrlPr>
                      </m:sSubPr>
                      <m:e>
                        <m:r>
                          <a:rPr lang="en-US" sz="1200" i="1" kern="1200">
                            <a:solidFill>
                              <a:schemeClr val="tx1"/>
                            </a:solidFill>
                            <a:effectLst/>
                            <a:latin typeface="Cambria Math"/>
                            <a:ea typeface="+mn-ea"/>
                            <a:cs typeface="+mn-cs"/>
                          </a:rPr>
                          <m:t>𝜀</m:t>
                        </m:r>
                      </m:e>
                      <m:sub>
                        <m:r>
                          <a:rPr lang="en-US" sz="1200" i="1" kern="1200">
                            <a:solidFill>
                              <a:schemeClr val="tx1"/>
                            </a:solidFill>
                            <a:effectLst/>
                            <a:latin typeface="Cambria Math"/>
                            <a:ea typeface="+mn-ea"/>
                            <a:cs typeface="+mn-cs"/>
                          </a:rPr>
                          <m:t>𝑔</m:t>
                        </m:r>
                        <m:r>
                          <a:rPr lang="en-US" sz="1200" i="1" kern="1200">
                            <a:solidFill>
                              <a:schemeClr val="tx1"/>
                            </a:solidFill>
                            <a:effectLst/>
                            <a:latin typeface="Cambria Math"/>
                            <a:ea typeface="+mn-ea"/>
                            <a:cs typeface="+mn-cs"/>
                          </a:rPr>
                          <m:t>,</m:t>
                        </m:r>
                        <m:r>
                          <a:rPr lang="en-US" sz="1200" i="1" kern="1200">
                            <a:solidFill>
                              <a:schemeClr val="tx1"/>
                            </a:solidFill>
                            <a:effectLst/>
                            <a:latin typeface="Cambria Math"/>
                            <a:ea typeface="+mn-ea"/>
                            <a:cs typeface="+mn-cs"/>
                          </a:rPr>
                          <m:t>𝑦</m:t>
                        </m:r>
                      </m:sub>
                    </m:sSub>
                  </m:oMath>
                </a14:m>
                <a:r>
                  <a:rPr lang="en-US" sz="1200" kern="1200" dirty="0">
                    <a:solidFill>
                      <a:schemeClr val="tx1"/>
                    </a:solidFill>
                    <a:effectLst/>
                    <a:latin typeface="+mn-lt"/>
                    <a:ea typeface="+mn-ea"/>
                    <a:cs typeface="+mn-cs"/>
                  </a:rPr>
                  <a:t> is the elasticity of expenditure, which the IMF assumes to be zero since all expenditure is viewed as discretionary and hence independent of the business cycle.</a:t>
                </a:r>
              </a:p>
              <a:p>
                <a:pPr algn="just"/>
                <a:endParaRPr lang="en-US" b="1" u="sng" baseline="0" dirty="0" smtClean="0"/>
              </a:p>
              <a:p>
                <a:pPr algn="just"/>
                <a:endParaRPr lang="en-US" b="1" u="sng" baseline="0" dirty="0" smtClean="0"/>
              </a:p>
              <a:p>
                <a:pPr algn="just"/>
                <a:r>
                  <a:rPr lang="en-US" b="1" u="sng" baseline="0" dirty="0" smtClean="0"/>
                  <a:t>One advantage of this approach: </a:t>
                </a:r>
                <a:r>
                  <a:rPr lang="en-US" sz="1200" kern="1200" dirty="0" smtClean="0">
                    <a:solidFill>
                      <a:schemeClr val="tx1"/>
                    </a:solidFill>
                    <a:effectLst/>
                    <a:latin typeface="+mn-lt"/>
                    <a:ea typeface="+mn-ea"/>
                    <a:cs typeface="+mn-cs"/>
                  </a:rPr>
                  <a:t>is computationally simpler as </a:t>
                </a:r>
                <a:r>
                  <a:rPr lang="en-US" sz="1200" kern="1200" dirty="0" err="1" smtClean="0">
                    <a:solidFill>
                      <a:schemeClr val="tx1"/>
                    </a:solidFill>
                    <a:effectLst/>
                    <a:latin typeface="+mn-lt"/>
                    <a:ea typeface="+mn-ea"/>
                    <a:cs typeface="+mn-cs"/>
                  </a:rPr>
                  <a:t>elasticities</a:t>
                </a:r>
                <a:r>
                  <a:rPr lang="en-US" sz="1200" kern="1200" dirty="0" smtClean="0">
                    <a:solidFill>
                      <a:schemeClr val="tx1"/>
                    </a:solidFill>
                    <a:effectLst/>
                    <a:latin typeface="+mn-lt"/>
                    <a:ea typeface="+mn-ea"/>
                    <a:cs typeface="+mn-cs"/>
                  </a:rPr>
                  <a:t> of revenue and expenditure are either assumed to be 1 and 0 respectively. They can also be sourced from existing studies or via regression analysis on aggregate levels of revenue and expenditure</a:t>
                </a:r>
                <a:endParaRPr lang="en-US" b="0" u="none" baseline="0" dirty="0" smtClean="0"/>
              </a:p>
              <a:p>
                <a:pPr algn="just"/>
                <a:r>
                  <a:rPr lang="en-US" b="1" u="sng" baseline="0" dirty="0" smtClean="0"/>
                  <a:t>Limitations: </a:t>
                </a:r>
                <a:r>
                  <a:rPr lang="en-US" b="0" u="none" baseline="0" dirty="0" smtClean="0"/>
                  <a:t>The elasticity of tax revenue with respect to output is not unity in most countries. </a:t>
                </a:r>
                <a:endParaRPr lang="en-US" b="1" u="sng" dirty="0" smtClean="0"/>
              </a:p>
              <a:p>
                <a:endParaRPr lang="en-TT" dirty="0"/>
              </a:p>
            </p:txBody>
          </p:sp>
        </mc:Choice>
        <mc:Fallback>
          <p:sp>
            <p:nvSpPr>
              <p:cNvPr id="3" name="Notes Placeholder 2"/>
              <p:cNvSpPr>
                <a:spLocks noGrp="1"/>
              </p:cNvSpPr>
              <p:nvPr>
                <p:ph type="body" idx="1"/>
              </p:nvPr>
            </p:nvSpPr>
            <p:spPr/>
            <p:txBody>
              <a:bodyPr>
                <a:normAutofit fontScale="85000" lnSpcReduction="20000"/>
              </a:bodyPr>
              <a:lstStyle/>
              <a:p>
                <a:pPr algn="just"/>
                <a:r>
                  <a:rPr lang="en-US" dirty="0" smtClean="0"/>
                  <a:t>Notes:</a:t>
                </a:r>
              </a:p>
              <a:p>
                <a:pPr algn="just"/>
                <a:r>
                  <a:rPr lang="en-US" dirty="0" smtClean="0"/>
                  <a:t>The</a:t>
                </a:r>
                <a:r>
                  <a:rPr lang="en-US" baseline="0" dirty="0" smtClean="0"/>
                  <a:t> IMF methodology distinguishes between the overall balance and the cyclically adjusted balance. </a:t>
                </a:r>
                <a:r>
                  <a:rPr lang="en-US" sz="1200" kern="1200" dirty="0" smtClean="0">
                    <a:solidFill>
                      <a:schemeClr val="tx1"/>
                    </a:solidFill>
                    <a:effectLst/>
                    <a:latin typeface="+mn-lt"/>
                    <a:ea typeface="+mn-ea"/>
                    <a:cs typeface="+mn-cs"/>
                  </a:rPr>
                  <a:t>This cyclical adjustment removes the impact of the business cycle effects from the fiscal balance and provides an estimate of the fiscal position net of cyclical effects. The cyclical adjusted balance (CAB) is computed as cyclically adjusted overall revenue (</a:t>
                </a:r>
                <a:r>
                  <a:rPr lang="en-US" sz="1200" i="0" kern="1200" dirty="0">
                    <a:solidFill>
                      <a:schemeClr val="tx1"/>
                    </a:solidFill>
                    <a:effectLst/>
                    <a:latin typeface="+mn-lt"/>
                    <a:ea typeface="+mn-ea"/>
                    <a:cs typeface="+mn-cs"/>
                  </a:rPr>
                  <a:t>𝑅^𝐶𝐴</a:t>
                </a:r>
                <a:r>
                  <a:rPr lang="en-US" sz="1200" kern="1200" dirty="0">
                    <a:solidFill>
                      <a:schemeClr val="tx1"/>
                    </a:solidFill>
                    <a:effectLst/>
                    <a:latin typeface="+mn-lt"/>
                    <a:ea typeface="+mn-ea"/>
                    <a:cs typeface="+mn-cs"/>
                  </a:rPr>
                  <a:t> ) minus cyclically adjusted expenditure (</a:t>
                </a:r>
                <a:r>
                  <a:rPr lang="en-US" sz="1200" i="0" kern="1200" dirty="0">
                    <a:solidFill>
                      <a:schemeClr val="tx1"/>
                    </a:solidFill>
                    <a:effectLst/>
                    <a:latin typeface="+mn-lt"/>
                    <a:ea typeface="+mn-ea"/>
                    <a:cs typeface="+mn-cs"/>
                  </a:rPr>
                  <a:t>𝐺^𝐶𝐴</a:t>
                </a:r>
                <a:r>
                  <a:rPr lang="en-US" sz="1200" kern="1200" dirty="0">
                    <a:solidFill>
                      <a:schemeClr val="tx1"/>
                    </a:solidFill>
                    <a:effectLst/>
                    <a:latin typeface="+mn-lt"/>
                    <a:ea typeface="+mn-ea"/>
                    <a:cs typeface="+mn-cs"/>
                  </a:rPr>
                  <a:t> ). </a:t>
                </a:r>
              </a:p>
              <a:p>
                <a:pPr algn="just"/>
                <a:endParaRPr lang="en-US" baseline="0" dirty="0" smtClean="0"/>
              </a:p>
              <a:p>
                <a:pPr algn="just"/>
                <a:r>
                  <a:rPr lang="en-US" b="1" baseline="0" dirty="0" smtClean="0"/>
                  <a:t>This methodology begins by establishing a base year in which actual and </a:t>
                </a:r>
                <a:r>
                  <a:rPr lang="en-US" b="1" u="sng" baseline="0" dirty="0" smtClean="0"/>
                  <a:t>potential real income </a:t>
                </a:r>
                <a:r>
                  <a:rPr lang="en-US" b="1" baseline="0" dirty="0" smtClean="0"/>
                  <a:t>are judged to be the same. </a:t>
                </a:r>
              </a:p>
              <a:p>
                <a:pPr algn="just"/>
                <a:endParaRPr lang="en-US" b="1" baseline="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b="1" u="none" baseline="0" dirty="0" smtClean="0"/>
                  <a:t>Potential output </a:t>
                </a:r>
                <a:r>
                  <a:rPr lang="en-US" u="none" baseline="0" dirty="0" smtClean="0"/>
                  <a:t>– Potential output (GDP) or trend GDP is an estimate of the long term trend component of GDP. It is estimated through a mathematical filtering tool referred to as a HP filter, to decompose a series into a trend and cycle component of a series. </a:t>
                </a:r>
                <a:r>
                  <a:rPr lang="en-US" sz="1200" kern="1200" dirty="0" smtClean="0">
                    <a:solidFill>
                      <a:schemeClr val="tx1"/>
                    </a:solidFill>
                    <a:latin typeface="+mn-lt"/>
                    <a:ea typeface="+mn-ea"/>
                    <a:cs typeface="+mn-cs"/>
                  </a:rPr>
                  <a:t>Since it is independent of the particular series to which it is applied, this filter is also defined as an </a:t>
                </a:r>
                <a:r>
                  <a:rPr lang="en-US" sz="1200" kern="1200" dirty="0" err="1" smtClean="0">
                    <a:solidFill>
                      <a:schemeClr val="tx1"/>
                    </a:solidFill>
                    <a:latin typeface="+mn-lt"/>
                    <a:ea typeface="+mn-ea"/>
                    <a:cs typeface="+mn-cs"/>
                  </a:rPr>
                  <a:t>adhoc</a:t>
                </a:r>
                <a:r>
                  <a:rPr lang="en-US" sz="1200" kern="1200" dirty="0" smtClean="0">
                    <a:solidFill>
                      <a:schemeClr val="tx1"/>
                    </a:solidFill>
                    <a:latin typeface="+mn-lt"/>
                    <a:ea typeface="+mn-ea"/>
                    <a:cs typeface="+mn-cs"/>
                  </a:rPr>
                  <a:t> filter.</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u="none" baseline="0" dirty="0" smtClean="0"/>
              </a:p>
              <a:p>
                <a:pPr algn="just"/>
                <a:r>
                  <a:rPr lang="en-US" baseline="0" dirty="0" smtClean="0"/>
                  <a:t>The </a:t>
                </a:r>
                <a:r>
                  <a:rPr lang="en-US" b="1" baseline="0" dirty="0" smtClean="0"/>
                  <a:t>“cyclically neutral budget” </a:t>
                </a:r>
                <a:r>
                  <a:rPr lang="en-US" baseline="0" dirty="0" smtClean="0"/>
                  <a:t>is derived from the actual budget by assuming that nominal tax revenue are unit elastic with respect to nominal income and government expenditures </a:t>
                </a:r>
                <a:r>
                  <a:rPr lang="en-US" u="sng" baseline="0" dirty="0" smtClean="0"/>
                  <a:t>have an elasticity of zero</a:t>
                </a:r>
                <a:r>
                  <a:rPr lang="en-US" baseline="0" dirty="0" smtClean="0"/>
                  <a:t> </a:t>
                </a:r>
                <a:r>
                  <a:rPr lang="en-US" u="none" baseline="0" dirty="0" smtClean="0"/>
                  <a:t>with respect to potential output valued at current prices. </a:t>
                </a:r>
                <a:r>
                  <a:rPr lang="en-US" b="1" u="none" baseline="0" dirty="0" smtClean="0"/>
                  <a:t>Government expenditure is termed cyclically neutral if it increases proportionately with increases in nominal </a:t>
                </a:r>
                <a:r>
                  <a:rPr lang="en-US" b="1" u="sng" baseline="0" dirty="0" smtClean="0"/>
                  <a:t>potential output</a:t>
                </a:r>
                <a:r>
                  <a:rPr lang="en-US" b="1" u="none" baseline="0" dirty="0" smtClean="0"/>
                  <a:t>. </a:t>
                </a:r>
                <a:r>
                  <a:rPr lang="en-US" u="none" baseline="0" dirty="0" smtClean="0"/>
                  <a:t>A more than proportionate increase from whatever source (e.g. discretionary policies or the effects of inflation on expenditure) is defined as expansionary. A less than proportionate increase is defined as </a:t>
                </a:r>
                <a:r>
                  <a:rPr lang="en-US" u="none" baseline="0" dirty="0" err="1" smtClean="0"/>
                  <a:t>contractionary</a:t>
                </a:r>
                <a:r>
                  <a:rPr lang="en-US" u="none" baseline="0" dirty="0" smtClean="0"/>
                  <a:t>. A similar statement is true for changes in revenue with respect to changes in nominal output; a more (less) than proportionate change is classified as </a:t>
                </a:r>
                <a:r>
                  <a:rPr lang="en-US" u="none" baseline="0" dirty="0" err="1" smtClean="0"/>
                  <a:t>contractionary</a:t>
                </a:r>
                <a:r>
                  <a:rPr lang="en-US" u="none" baseline="0" dirty="0" smtClean="0"/>
                  <a:t> (expansionary) regardless of the source of the change in revenue (e.g. a discretionary tax increase or a progressive tax structure).</a:t>
                </a:r>
              </a:p>
              <a:p>
                <a:pPr algn="just"/>
                <a:endParaRPr lang="en-US" u="none" baseline="0" dirty="0" smtClean="0"/>
              </a:p>
              <a:p>
                <a:pPr algn="just"/>
                <a:r>
                  <a:rPr lang="en-US" b="1" u="none" baseline="0" dirty="0" smtClean="0"/>
                  <a:t>The cyclically neutral budget is calculated under the assumption of unitary </a:t>
                </a:r>
                <a:r>
                  <a:rPr lang="en-US" b="1" u="none" baseline="0" dirty="0" err="1" smtClean="0"/>
                  <a:t>elasticities</a:t>
                </a:r>
                <a:r>
                  <a:rPr lang="en-US" b="1" u="none" baseline="0" dirty="0" smtClean="0"/>
                  <a:t> for revenue and zero elasticity of expenditure  with respect to potential and actual output, respectively, not because the assumption is realistic but because defining the reference (i.e. cyclically adjusted) budget in this fashion has the effect of allocating the contribution of automatic stabilizers to the fiscal impulse. </a:t>
                </a:r>
                <a:r>
                  <a:rPr lang="en-US" b="1" u="sng" baseline="0" dirty="0" smtClean="0"/>
                  <a:t>One advantage of this approach: </a:t>
                </a:r>
                <a:r>
                  <a:rPr lang="en-US" b="0" u="none" baseline="0" dirty="0" smtClean="0"/>
                  <a:t>is the simplicity of calculation. One needs only the changes in actual and potential output, a set of base-year expenditure and tax to income ratios and the change in the actual budget balance to calculate the fiscal impulse. </a:t>
                </a:r>
                <a:r>
                  <a:rPr lang="en-US" b="1" u="sng" baseline="0" dirty="0" smtClean="0"/>
                  <a:t>Limitations: </a:t>
                </a:r>
                <a:r>
                  <a:rPr lang="en-US" b="0" u="none" baseline="0" dirty="0" smtClean="0"/>
                  <a:t>The elasticity of tax revenue with respect to output is not unity in most countries. </a:t>
                </a:r>
                <a:endParaRPr lang="en-US" b="1" u="sng" dirty="0" smtClean="0"/>
              </a:p>
              <a:p>
                <a:endParaRPr lang="en-TT" dirty="0"/>
              </a:p>
            </p:txBody>
          </p:sp>
        </mc:Fallback>
      </mc:AlternateContent>
      <p:sp>
        <p:nvSpPr>
          <p:cNvPr id="4" name="Slide Number Placeholder 3"/>
          <p:cNvSpPr>
            <a:spLocks noGrp="1"/>
          </p:cNvSpPr>
          <p:nvPr>
            <p:ph type="sldNum" sz="quarter" idx="10"/>
          </p:nvPr>
        </p:nvSpPr>
        <p:spPr/>
        <p:txBody>
          <a:bodyPr/>
          <a:lstStyle/>
          <a:p>
            <a:fld id="{673B90F1-0AA2-49D1-A87F-E43FC6C0E5F4}" type="slidenum">
              <a:rPr lang="en-TT" smtClean="0"/>
              <a:pPr/>
              <a:t>11</a:t>
            </a:fld>
            <a:endParaRPr lang="en-T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3B90F1-0AA2-49D1-A87F-E43FC6C0E5F4}" type="slidenum">
              <a:rPr lang="en-TT" smtClean="0"/>
              <a:pPr/>
              <a:t>12</a:t>
            </a:fld>
            <a:endParaRPr lang="en-TT"/>
          </a:p>
        </p:txBody>
      </p:sp>
    </p:spTree>
    <p:extLst>
      <p:ext uri="{BB962C8B-B14F-4D97-AF65-F5344CB8AC3E}">
        <p14:creationId xmlns:p14="http://schemas.microsoft.com/office/powerpoint/2010/main" xmlns="" val="581694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None/>
              <a:tabLst/>
              <a:defRPr/>
            </a:pPr>
            <a:endParaRPr lang="en-US" dirty="0"/>
          </a:p>
        </p:txBody>
      </p:sp>
      <p:sp>
        <p:nvSpPr>
          <p:cNvPr id="4" name="Slide Number Placeholder 3"/>
          <p:cNvSpPr>
            <a:spLocks noGrp="1"/>
          </p:cNvSpPr>
          <p:nvPr>
            <p:ph type="sldNum" sz="quarter" idx="10"/>
          </p:nvPr>
        </p:nvSpPr>
        <p:spPr/>
        <p:txBody>
          <a:bodyPr/>
          <a:lstStyle/>
          <a:p>
            <a:fld id="{673B90F1-0AA2-49D1-A87F-E43FC6C0E5F4}" type="slidenum">
              <a:rPr lang="en-TT" smtClean="0"/>
              <a:pPr/>
              <a:t>13</a:t>
            </a:fld>
            <a:endParaRPr lang="en-TT"/>
          </a:p>
        </p:txBody>
      </p:sp>
    </p:spTree>
    <p:extLst>
      <p:ext uri="{BB962C8B-B14F-4D97-AF65-F5344CB8AC3E}">
        <p14:creationId xmlns:p14="http://schemas.microsoft.com/office/powerpoint/2010/main" xmlns="" val="342711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marL="228600" indent="-228600" algn="just">
              <a:buNone/>
            </a:pPr>
            <a:endParaRPr lang="en-US" baseline="0" dirty="0" smtClean="0"/>
          </a:p>
        </p:txBody>
      </p:sp>
      <p:sp>
        <p:nvSpPr>
          <p:cNvPr id="4" name="Slide Number Placeholder 3"/>
          <p:cNvSpPr>
            <a:spLocks noGrp="1"/>
          </p:cNvSpPr>
          <p:nvPr>
            <p:ph type="sldNum" sz="quarter" idx="10"/>
          </p:nvPr>
        </p:nvSpPr>
        <p:spPr/>
        <p:txBody>
          <a:bodyPr/>
          <a:lstStyle/>
          <a:p>
            <a:fld id="{673B90F1-0AA2-49D1-A87F-E43FC6C0E5F4}" type="slidenum">
              <a:rPr lang="en-TT" smtClean="0"/>
              <a:pPr/>
              <a:t>14</a:t>
            </a:fld>
            <a:endParaRPr lang="en-T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fld id="{673B90F1-0AA2-49D1-A87F-E43FC6C0E5F4}" type="slidenum">
              <a:rPr lang="en-TT" smtClean="0"/>
              <a:pPr/>
              <a:t>15</a:t>
            </a:fld>
            <a:endParaRPr lang="en-T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fontScale="92500" lnSpcReduction="20000"/>
          </a:bodyPr>
          <a:lstStyle/>
          <a:p>
            <a:pPr algn="just"/>
            <a:endParaRPr lang="en-TT" dirty="0"/>
          </a:p>
        </p:txBody>
      </p:sp>
      <p:sp>
        <p:nvSpPr>
          <p:cNvPr id="4" name="Slide Number Placeholder 3"/>
          <p:cNvSpPr>
            <a:spLocks noGrp="1"/>
          </p:cNvSpPr>
          <p:nvPr>
            <p:ph type="sldNum" sz="quarter" idx="10"/>
          </p:nvPr>
        </p:nvSpPr>
        <p:spPr/>
        <p:txBody>
          <a:bodyPr/>
          <a:lstStyle/>
          <a:p>
            <a:fld id="{673B90F1-0AA2-49D1-A87F-E43FC6C0E5F4}" type="slidenum">
              <a:rPr lang="en-TT" smtClean="0"/>
              <a:pPr/>
              <a:t>16</a:t>
            </a:fld>
            <a:endParaRPr lang="en-T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fontScale="92500"/>
          </a:bodyPr>
          <a:lstStyle/>
          <a:p>
            <a:pPr algn="just"/>
            <a:endParaRPr lang="en-US" sz="1100" dirty="0" smtClean="0"/>
          </a:p>
        </p:txBody>
      </p:sp>
      <p:sp>
        <p:nvSpPr>
          <p:cNvPr id="4" name="Slide Number Placeholder 3"/>
          <p:cNvSpPr>
            <a:spLocks noGrp="1"/>
          </p:cNvSpPr>
          <p:nvPr>
            <p:ph type="sldNum" sz="quarter" idx="10"/>
          </p:nvPr>
        </p:nvSpPr>
        <p:spPr/>
        <p:txBody>
          <a:bodyPr/>
          <a:lstStyle/>
          <a:p>
            <a:fld id="{673B90F1-0AA2-49D1-A87F-E43FC6C0E5F4}" type="slidenum">
              <a:rPr lang="en-TT" smtClean="0"/>
              <a:pPr/>
              <a:t>17</a:t>
            </a:fld>
            <a:endParaRPr lang="en-T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dirty="0" smtClean="0"/>
              <a:t>Notes</a:t>
            </a:r>
            <a:r>
              <a:rPr lang="en-US" dirty="0" smtClean="0"/>
              <a:t>:</a:t>
            </a:r>
            <a:endParaRPr lang="en-US" dirty="0" smtClean="0"/>
          </a:p>
        </p:txBody>
      </p:sp>
      <p:sp>
        <p:nvSpPr>
          <p:cNvPr id="4" name="Slide Number Placeholder 3"/>
          <p:cNvSpPr>
            <a:spLocks noGrp="1"/>
          </p:cNvSpPr>
          <p:nvPr>
            <p:ph type="sldNum" sz="quarter" idx="10"/>
          </p:nvPr>
        </p:nvSpPr>
        <p:spPr/>
        <p:txBody>
          <a:bodyPr/>
          <a:lstStyle/>
          <a:p>
            <a:fld id="{673B90F1-0AA2-49D1-A87F-E43FC6C0E5F4}" type="slidenum">
              <a:rPr lang="en-TT" smtClean="0"/>
              <a:pPr/>
              <a:t>18</a:t>
            </a:fld>
            <a:endParaRPr lang="en-T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79FFCD-898C-4BA6-9FBC-BD5539ED77C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fld id="{4579FFCD-898C-4BA6-9FBC-BD5539ED77C3}"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fld id="{4579FFCD-898C-4BA6-9FBC-BD5539ED77C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79FFCD-898C-4BA6-9FBC-BD5539ED77C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Additionally, graph 6 shows that changes in the non-energy sector almost mirror movements in the government’s fiscal impulse. Therefore, as the economy attempts to return to a path of sustainable economic growth, particularly in the non-energy sector, governments’ active participation will be critical. The State is the largest purchaser of goods and services in the economy and plays a crucial part in engendering private sector confidence through its own spending </a:t>
            </a:r>
            <a:r>
              <a:rPr lang="en-US" sz="1200" kern="1200" dirty="0" err="1" smtClean="0">
                <a:solidFill>
                  <a:schemeClr val="tx1"/>
                </a:solidFill>
                <a:latin typeface="+mn-lt"/>
                <a:ea typeface="+mn-ea"/>
                <a:cs typeface="+mn-cs"/>
              </a:rPr>
              <a:t>programme</a:t>
            </a:r>
            <a:r>
              <a:rPr lang="en-US" sz="1200" kern="1200" dirty="0" smtClean="0">
                <a:solidFill>
                  <a:schemeClr val="tx1"/>
                </a:solidFill>
                <a:latin typeface="+mn-lt"/>
                <a:ea typeface="+mn-ea"/>
                <a:cs typeface="+mn-cs"/>
              </a:rPr>
              <a:t>. Based on the analysis, the recovery of the non-energy sector in the short to medium term can be jeopardized without the necessary fiscal support. However, in  adopting an appropriate fiscal stimulus, the government has to strike a delicate balance between fostering economic growth and containing potential inflationary pressures, while ensuring that the fiscal outturn is sustainable. The latter is very important, as persistent fiscal deficits can translate into higher debt levels and debt servicing costs. </a:t>
            </a:r>
          </a:p>
          <a:p>
            <a:endParaRPr lang="en-US" dirty="0"/>
          </a:p>
        </p:txBody>
      </p:sp>
      <p:sp>
        <p:nvSpPr>
          <p:cNvPr id="4" name="Slide Number Placeholder 3"/>
          <p:cNvSpPr>
            <a:spLocks noGrp="1"/>
          </p:cNvSpPr>
          <p:nvPr>
            <p:ph type="sldNum" sz="quarter" idx="10"/>
          </p:nvPr>
        </p:nvSpPr>
        <p:spPr/>
        <p:txBody>
          <a:bodyPr/>
          <a:lstStyle/>
          <a:p>
            <a:fld id="{4579FFCD-898C-4BA6-9FBC-BD5539ED77C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79FFCD-898C-4BA6-9FBC-BD5539ED77C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 </a:t>
            </a:r>
            <a:r>
              <a:rPr lang="en-US" baseline="0" dirty="0" smtClean="0"/>
              <a:t>“resource dependent” - a</a:t>
            </a:r>
            <a:r>
              <a:rPr lang="en-US" dirty="0" smtClean="0"/>
              <a:t>lso</a:t>
            </a:r>
            <a:r>
              <a:rPr lang="en-US" baseline="0" dirty="0" smtClean="0"/>
              <a:t> known as </a:t>
            </a:r>
            <a:r>
              <a:rPr lang="en-US" baseline="0" dirty="0" err="1" smtClean="0"/>
              <a:t>rentier</a:t>
            </a:r>
            <a:r>
              <a:rPr lang="en-US" baseline="0" dirty="0" smtClean="0"/>
              <a:t> economies </a:t>
            </a:r>
            <a:endParaRPr lang="en-US" dirty="0"/>
          </a:p>
        </p:txBody>
      </p:sp>
      <p:sp>
        <p:nvSpPr>
          <p:cNvPr id="4" name="Slide Number Placeholder 3"/>
          <p:cNvSpPr>
            <a:spLocks noGrp="1"/>
          </p:cNvSpPr>
          <p:nvPr>
            <p:ph type="sldNum" sz="quarter" idx="10"/>
          </p:nvPr>
        </p:nvSpPr>
        <p:spPr/>
        <p:txBody>
          <a:bodyPr/>
          <a:lstStyle/>
          <a:p>
            <a:fld id="{4579FFCD-898C-4BA6-9FBC-BD5539ED77C3}" type="slidenum">
              <a:rPr lang="en-US" smtClean="0"/>
              <a:pPr/>
              <a:t>25</a:t>
            </a:fld>
            <a:endParaRPr lang="en-US"/>
          </a:p>
        </p:txBody>
      </p:sp>
    </p:spTree>
    <p:extLst>
      <p:ext uri="{BB962C8B-B14F-4D97-AF65-F5344CB8AC3E}">
        <p14:creationId xmlns:p14="http://schemas.microsoft.com/office/powerpoint/2010/main" xmlns="" val="30195370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79FFCD-898C-4BA6-9FBC-BD5539ED77C3}"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fontScale="92500" lnSpcReduction="10000"/>
          </a:bodyPr>
          <a:lstStyle/>
          <a:p>
            <a:endParaRPr lang="en-TT" dirty="0"/>
          </a:p>
        </p:txBody>
      </p:sp>
      <p:sp>
        <p:nvSpPr>
          <p:cNvPr id="4" name="Slide Number Placeholder 3"/>
          <p:cNvSpPr>
            <a:spLocks noGrp="1"/>
          </p:cNvSpPr>
          <p:nvPr>
            <p:ph type="sldNum" sz="quarter" idx="10"/>
          </p:nvPr>
        </p:nvSpPr>
        <p:spPr/>
        <p:txBody>
          <a:bodyPr/>
          <a:lstStyle/>
          <a:p>
            <a:fld id="{673B90F1-0AA2-49D1-A87F-E43FC6C0E5F4}" type="slidenum">
              <a:rPr lang="en-TT" smtClean="0"/>
              <a:pPr/>
              <a:t>3</a:t>
            </a:fld>
            <a:endParaRPr lang="en-T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fontScale="92500" lnSpcReduction="10000"/>
          </a:bodyPr>
          <a:lstStyle/>
          <a:p>
            <a:pPr algn="just"/>
            <a:endParaRPr lang="en-TT" b="0" dirty="0"/>
          </a:p>
        </p:txBody>
      </p:sp>
      <p:sp>
        <p:nvSpPr>
          <p:cNvPr id="4" name="Slide Number Placeholder 3"/>
          <p:cNvSpPr>
            <a:spLocks noGrp="1"/>
          </p:cNvSpPr>
          <p:nvPr>
            <p:ph type="sldNum" sz="quarter" idx="10"/>
          </p:nvPr>
        </p:nvSpPr>
        <p:spPr/>
        <p:txBody>
          <a:bodyPr/>
          <a:lstStyle/>
          <a:p>
            <a:fld id="{673B90F1-0AA2-49D1-A87F-E43FC6C0E5F4}" type="slidenum">
              <a:rPr lang="en-TT" smtClean="0"/>
              <a:pPr/>
              <a:t>4</a:t>
            </a:fld>
            <a:endParaRPr lang="en-T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79FFCD-898C-4BA6-9FBC-BD5539ED77C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fld id="{4579FFCD-898C-4BA6-9FBC-BD5539ED77C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b="1" dirty="0" smtClean="0"/>
          </a:p>
        </p:txBody>
      </p:sp>
      <p:sp>
        <p:nvSpPr>
          <p:cNvPr id="4" name="Slide Number Placeholder 3"/>
          <p:cNvSpPr>
            <a:spLocks noGrp="1"/>
          </p:cNvSpPr>
          <p:nvPr>
            <p:ph type="sldNum" sz="quarter" idx="10"/>
          </p:nvPr>
        </p:nvSpPr>
        <p:spPr/>
        <p:txBody>
          <a:bodyPr/>
          <a:lstStyle/>
          <a:p>
            <a:fld id="{673B90F1-0AA2-49D1-A87F-E43FC6C0E5F4}" type="slidenum">
              <a:rPr lang="en-TT" smtClean="0"/>
              <a:pPr/>
              <a:t>7</a:t>
            </a:fld>
            <a:endParaRPr lang="en-T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579FFCD-898C-4BA6-9FBC-BD5539ED77C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TT" b="0" dirty="0" smtClean="0"/>
          </a:p>
          <a:p>
            <a:endParaRPr lang="en-TT" dirty="0"/>
          </a:p>
        </p:txBody>
      </p:sp>
      <p:sp>
        <p:nvSpPr>
          <p:cNvPr id="4" name="Slide Number Placeholder 3"/>
          <p:cNvSpPr>
            <a:spLocks noGrp="1"/>
          </p:cNvSpPr>
          <p:nvPr>
            <p:ph type="sldNum" sz="quarter" idx="10"/>
          </p:nvPr>
        </p:nvSpPr>
        <p:spPr/>
        <p:txBody>
          <a:bodyPr/>
          <a:lstStyle/>
          <a:p>
            <a:fld id="{673B90F1-0AA2-49D1-A87F-E43FC6C0E5F4}" type="slidenum">
              <a:rPr lang="en-TT" smtClean="0"/>
              <a:pPr/>
              <a:t>9</a:t>
            </a:fld>
            <a:endParaRPr lang="en-T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0B5C3AF-939C-4C35-B384-9020E5F34FD2}" type="datetime1">
              <a:rPr lang="en-US" smtClean="0"/>
              <a:pPr/>
              <a:t>5/2/2013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6F5B7F4-3730-4FAC-9A73-622CA8686C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5F70A5-9742-44C2-A6F2-5C426BC99B71}" type="datetime1">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5B7F4-3730-4FAC-9A73-622CA8686C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CED381-CC20-48F5-A862-6E126D417B9F}" type="datetime1">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5B7F4-3730-4FAC-9A73-622CA8686C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F80F3-8B9B-4227-A434-4D7DFB12B96D}" type="datetime1">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5B7F4-3730-4FAC-9A73-622CA8686C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1F1CCF-59C3-4975-A183-170EC5413531}" type="datetime1">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5B7F4-3730-4FAC-9A73-622CA8686C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D7776D-3232-4BC1-97BF-9A216ED02E05}" type="datetime1">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5B7F4-3730-4FAC-9A73-622CA8686C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581A36B-F4A7-4E74-8C22-B23237534C4A}" type="datetime1">
              <a:rPr lang="en-US" smtClean="0"/>
              <a:pPr/>
              <a:t>5/2/2013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F5B7F4-3730-4FAC-9A73-622CA8686C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6F86530-0453-4B1F-AA9D-C32F8D6C8801}" type="datetime1">
              <a:rPr lang="en-US" smtClean="0"/>
              <a:pPr/>
              <a:t>5/2/2013</a:t>
            </a:fld>
            <a:endParaRPr lang="en-US"/>
          </a:p>
        </p:txBody>
      </p:sp>
      <p:sp>
        <p:nvSpPr>
          <p:cNvPr id="8" name="Slide Number Placeholder 7"/>
          <p:cNvSpPr>
            <a:spLocks noGrp="1"/>
          </p:cNvSpPr>
          <p:nvPr>
            <p:ph type="sldNum" sz="quarter" idx="11"/>
          </p:nvPr>
        </p:nvSpPr>
        <p:spPr/>
        <p:txBody>
          <a:bodyPr/>
          <a:lstStyle/>
          <a:p>
            <a:fld id="{36F5B7F4-3730-4FAC-9A73-622CA8686C0C}"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6D100-F843-401D-8A08-45E86D1CBF1F}" type="datetime1">
              <a:rPr lang="en-US" smtClean="0"/>
              <a:pPr/>
              <a:t>5/2/2013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F5B7F4-3730-4FAC-9A73-622CA8686C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A454FD-5539-4810-A2E3-EABECD84A94A}" type="datetime1">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36F5B7F4-3730-4FAC-9A73-622CA8686C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B2D7C98F-E467-41F1-B969-4F4D953A17CA}" type="datetime1">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5B7F4-3730-4FAC-9A73-622CA8686C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CB4D88D-046C-454F-AC31-20CA5AE75816}" type="datetime1">
              <a:rPr lang="en-US" smtClean="0"/>
              <a:pPr/>
              <a:t>5/2/2013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6F5B7F4-3730-4FAC-9A73-622CA8686C0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mailto:jcotton@central-bank.org.t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gray">
          <a:xfrm>
            <a:off x="914400" y="3886200"/>
            <a:ext cx="6875462" cy="2369880"/>
          </a:xfrm>
          <a:prstGeom prst="rect">
            <a:avLst/>
          </a:prstGeom>
          <a:noFill/>
          <a:ln w="9525" algn="ctr">
            <a:noFill/>
            <a:miter lim="800000"/>
            <a:headEnd/>
            <a:tailEnd/>
          </a:ln>
        </p:spPr>
        <p:txBody>
          <a:bodyPr lIns="0" tIns="0" rIns="0" bIns="0">
            <a:spAutoFit/>
          </a:bodyPr>
          <a:lstStyle/>
          <a:p>
            <a:pPr algn="r">
              <a:buClrTx/>
            </a:pPr>
            <a:endParaRPr lang="en-US" sz="2200" b="1" dirty="0">
              <a:latin typeface="Corbel" pitchFamily="34" charset="0"/>
            </a:endParaRPr>
          </a:p>
          <a:p>
            <a:pPr algn="r">
              <a:buClrTx/>
            </a:pPr>
            <a:endParaRPr lang="en-US" sz="2200" dirty="0">
              <a:latin typeface="Corbel" pitchFamily="34" charset="0"/>
            </a:endParaRPr>
          </a:p>
          <a:p>
            <a:pPr algn="ctr">
              <a:buClrTx/>
            </a:pPr>
            <a:r>
              <a:rPr lang="en-US" sz="2200" dirty="0" smtClean="0">
                <a:solidFill>
                  <a:schemeClr val="bg1"/>
                </a:solidFill>
                <a:latin typeface="Arial Narrow" pitchFamily="34" charset="0"/>
              </a:rPr>
              <a:t>5</a:t>
            </a:r>
            <a:r>
              <a:rPr lang="en-US" sz="2200" baseline="30000" dirty="0" smtClean="0">
                <a:solidFill>
                  <a:schemeClr val="bg1"/>
                </a:solidFill>
                <a:latin typeface="Arial Narrow" pitchFamily="34" charset="0"/>
              </a:rPr>
              <a:t>th  </a:t>
            </a:r>
            <a:r>
              <a:rPr lang="en-US" sz="2200" dirty="0" smtClean="0">
                <a:solidFill>
                  <a:schemeClr val="bg1"/>
                </a:solidFill>
                <a:latin typeface="Arial Narrow" pitchFamily="34" charset="0"/>
              </a:rPr>
              <a:t>Biennial International</a:t>
            </a:r>
          </a:p>
          <a:p>
            <a:pPr algn="ctr">
              <a:buClrTx/>
            </a:pPr>
            <a:r>
              <a:rPr lang="en-US" sz="2200" dirty="0" smtClean="0">
                <a:solidFill>
                  <a:schemeClr val="bg1"/>
                </a:solidFill>
                <a:latin typeface="Arial Narrow" pitchFamily="34" charset="0"/>
              </a:rPr>
              <a:t>Business, Banking and Finance Conference </a:t>
            </a:r>
          </a:p>
          <a:p>
            <a:pPr algn="ctr">
              <a:buClrTx/>
            </a:pPr>
            <a:r>
              <a:rPr lang="en-US" sz="2200" dirty="0" smtClean="0">
                <a:solidFill>
                  <a:schemeClr val="bg1"/>
                </a:solidFill>
                <a:latin typeface="Arial Narrow" pitchFamily="34" charset="0"/>
              </a:rPr>
              <a:t>University of the West Indies,  St. Augustine Campus.</a:t>
            </a:r>
          </a:p>
          <a:p>
            <a:pPr algn="ctr">
              <a:buClrTx/>
            </a:pPr>
            <a:r>
              <a:rPr lang="en-US" sz="2200" dirty="0" smtClean="0">
                <a:solidFill>
                  <a:schemeClr val="bg1"/>
                </a:solidFill>
                <a:latin typeface="Arial Narrow" pitchFamily="34" charset="0"/>
              </a:rPr>
              <a:t>Presenter: Joseph Jason Cotton</a:t>
            </a:r>
          </a:p>
          <a:p>
            <a:pPr algn="ctr">
              <a:buClrTx/>
            </a:pPr>
            <a:r>
              <a:rPr lang="en-US" sz="2200" dirty="0" smtClean="0">
                <a:solidFill>
                  <a:schemeClr val="bg1"/>
                </a:solidFill>
                <a:latin typeface="Arial Narrow" pitchFamily="34" charset="0"/>
              </a:rPr>
              <a:t>May 3</a:t>
            </a:r>
            <a:r>
              <a:rPr lang="en-US" sz="2200" baseline="30000" dirty="0" smtClean="0">
                <a:solidFill>
                  <a:schemeClr val="bg1"/>
                </a:solidFill>
                <a:latin typeface="Arial Narrow" pitchFamily="34" charset="0"/>
              </a:rPr>
              <a:t>rd</a:t>
            </a:r>
            <a:r>
              <a:rPr lang="en-US" sz="2200" dirty="0" smtClean="0">
                <a:solidFill>
                  <a:schemeClr val="bg1"/>
                </a:solidFill>
                <a:latin typeface="Arial Narrow" pitchFamily="34" charset="0"/>
              </a:rPr>
              <a:t>, 2013</a:t>
            </a:r>
            <a:endParaRPr lang="en-US" sz="2200" dirty="0">
              <a:solidFill>
                <a:schemeClr val="bg1"/>
              </a:solidFill>
              <a:latin typeface="Arial Narrow" pitchFamily="34" charset="0"/>
            </a:endParaRPr>
          </a:p>
        </p:txBody>
      </p:sp>
      <p:pic>
        <p:nvPicPr>
          <p:cNvPr id="5" name="Picture 1" descr="NEW CB LOGO"/>
          <p:cNvPicPr>
            <a:picLocks noChangeAspect="1" noChangeArrowheads="1"/>
          </p:cNvPicPr>
          <p:nvPr/>
        </p:nvPicPr>
        <p:blipFill>
          <a:blip r:embed="rId3" cstate="print"/>
          <a:srcRect/>
          <a:stretch>
            <a:fillRect/>
          </a:stretch>
        </p:blipFill>
        <p:spPr bwMode="auto">
          <a:xfrm>
            <a:off x="0" y="30480"/>
            <a:ext cx="4648200" cy="1417320"/>
          </a:xfrm>
          <a:prstGeom prst="rect">
            <a:avLst/>
          </a:prstGeom>
          <a:noFill/>
          <a:ln w="9525">
            <a:noFill/>
            <a:miter lim="800000"/>
            <a:headEnd/>
            <a:tailEnd/>
          </a:ln>
        </p:spPr>
      </p:pic>
      <p:sp>
        <p:nvSpPr>
          <p:cNvPr id="3" name="Rectangle 2"/>
          <p:cNvSpPr/>
          <p:nvPr/>
        </p:nvSpPr>
        <p:spPr>
          <a:xfrm>
            <a:off x="201438" y="2209800"/>
            <a:ext cx="8893525" cy="110799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TT" sz="33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t>
            </a:r>
            <a:r>
              <a:rPr sz="33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easuring the Cyclically Adjusted and </a:t>
            </a:r>
            <a:endParaRPr lang="en-US" sz="33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sz="33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Structural Balances in Trinidad and Tobago</a:t>
            </a:r>
            <a:endParaRPr lang="en-US" sz="33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vert="horz" lIns="91440" tIns="45720" rIns="91440" bIns="45720" rtlCol="0" anchor="ctr">
            <a:normAutofit fontScale="90000"/>
          </a:bodyPr>
          <a:lstStyle/>
          <a:p>
            <a:pPr algn="ctr"/>
            <a:r>
              <a:rPr lang="en-US" b="1" dirty="0">
                <a:effectLst>
                  <a:outerShdw blurRad="38100" dist="38100" dir="2700000" algn="tl">
                    <a:srgbClr val="000000">
                      <a:alpha val="43137"/>
                    </a:srgbClr>
                  </a:outerShdw>
                </a:effectLst>
              </a:rPr>
              <a:t>IMF Methodology</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777562"/>
            <a:ext cx="9144000" cy="5928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3998C21D-69D6-4EF6-B5C1-549E5F2E6259}" type="slidenum">
              <a:rPr lang="en-TT" smtClean="0"/>
              <a:pPr/>
              <a:t>10</a:t>
            </a:fld>
            <a:endParaRPr lang="en-TT"/>
          </a:p>
        </p:txBody>
      </p:sp>
      <p:sp>
        <p:nvSpPr>
          <p:cNvPr id="5" name="Date Placeholder 4"/>
          <p:cNvSpPr>
            <a:spLocks noGrp="1"/>
          </p:cNvSpPr>
          <p:nvPr>
            <p:ph type="dt" sz="half" idx="10"/>
          </p:nvPr>
        </p:nvSpPr>
        <p:spPr/>
        <p:txBody>
          <a:bodyPr/>
          <a:lstStyle/>
          <a:p>
            <a:fld id="{A3A25988-D789-4515-9DD1-9CEB5FFF7B32}" type="datetime1">
              <a:rPr lang="en-US" smtClean="0"/>
              <a:pPr/>
              <a:t>5/3/2013</a:t>
            </a:fld>
            <a:endParaRPr lang="en-TT"/>
          </a:p>
        </p:txBody>
      </p:sp>
    </p:spTree>
    <p:extLst>
      <p:ext uri="{BB962C8B-B14F-4D97-AF65-F5344CB8AC3E}">
        <p14:creationId xmlns:p14="http://schemas.microsoft.com/office/powerpoint/2010/main" xmlns="" val="3004467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50000"/>
            <a:lumOff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23330"/>
          </a:xfrm>
          <a:noFill/>
        </p:spPr>
        <p:txBody>
          <a:bodyPr vert="horz" wrap="squar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Methodology Cont’d</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
        <p:nvSpPr>
          <p:cNvPr id="3" name="Content Placeholder 2"/>
          <p:cNvSpPr>
            <a:spLocks noGrp="1" noRot="1" noChangeAspect="1" noMove="1" noResize="1" noEditPoints="1" noAdjustHandles="1" noChangeArrowheads="1" noChangeShapeType="1" noTextEdit="1"/>
          </p:cNvSpPr>
          <p:nvPr>
            <p:ph idx="1"/>
          </p:nvPr>
        </p:nvSpPr>
        <p:spPr>
          <a:xfrm>
            <a:off x="457200" y="1600200"/>
            <a:ext cx="8305800" cy="5029200"/>
          </a:xfrm>
          <a:blipFill rotWithShape="1">
            <a:blip r:embed="rId3" cstate="print"/>
            <a:stretch>
              <a:fillRect l="-1614" t="-1576"/>
            </a:stretch>
          </a:blipFill>
        </p:spPr>
        <p:txBody>
          <a:bodyPr/>
          <a:lstStyle/>
          <a:p>
            <a:pPr>
              <a:buNone/>
            </a:pPr>
            <a:r>
              <a:rPr lang="en-US" dirty="0"/>
              <a:t> </a:t>
            </a:r>
          </a:p>
        </p:txBody>
      </p:sp>
      <p:sp>
        <p:nvSpPr>
          <p:cNvPr id="4" name="TextBox 3"/>
          <p:cNvSpPr txBox="1">
            <a:spLocks noRot="1" noChangeAspect="1" noMove="1" noResize="1" noEditPoints="1" noAdjustHandles="1" noChangeArrowheads="1" noChangeShapeType="1" noTextEdit="1"/>
          </p:cNvSpPr>
          <p:nvPr/>
        </p:nvSpPr>
        <p:spPr>
          <a:xfrm>
            <a:off x="4267200" y="4343401"/>
            <a:ext cx="4495800" cy="2083071"/>
          </a:xfrm>
          <a:prstGeom prst="rect">
            <a:avLst/>
          </a:prstGeom>
          <a:blipFill rotWithShape="1">
            <a:blip r:embed="rId4" cstate="print"/>
            <a:stretch>
              <a:fillRect l="-1084" t="-1466" b="-2639"/>
            </a:stretch>
          </a:blipFill>
        </p:spPr>
        <p:txBody>
          <a:bodyPr/>
          <a:lstStyle/>
          <a:p>
            <a:r>
              <a:rPr lang="en-US"/>
              <a:t> </a:t>
            </a:r>
          </a:p>
        </p:txBody>
      </p:sp>
      <p:sp>
        <p:nvSpPr>
          <p:cNvPr id="5" name="Slide Number Placeholder 4"/>
          <p:cNvSpPr>
            <a:spLocks noGrp="1"/>
          </p:cNvSpPr>
          <p:nvPr>
            <p:ph type="sldNum" sz="quarter" idx="12"/>
          </p:nvPr>
        </p:nvSpPr>
        <p:spPr/>
        <p:txBody>
          <a:bodyPr/>
          <a:lstStyle/>
          <a:p>
            <a:fld id="{3998C21D-69D6-4EF6-B5C1-549E5F2E6259}" type="slidenum">
              <a:rPr lang="en-TT" smtClean="0"/>
              <a:pPr/>
              <a:t>11</a:t>
            </a:fld>
            <a:endParaRPr lang="en-TT"/>
          </a:p>
        </p:txBody>
      </p:sp>
      <p:sp>
        <p:nvSpPr>
          <p:cNvPr id="6" name="Date Placeholder 5"/>
          <p:cNvSpPr>
            <a:spLocks noGrp="1"/>
          </p:cNvSpPr>
          <p:nvPr>
            <p:ph type="dt" sz="half" idx="10"/>
          </p:nvPr>
        </p:nvSpPr>
        <p:spPr/>
        <p:txBody>
          <a:bodyPr/>
          <a:lstStyle/>
          <a:p>
            <a:fld id="{0B1CB961-956F-41B6-8E7B-98F693A23DB2}" type="datetime1">
              <a:rPr lang="en-US" smtClean="0"/>
              <a:pPr/>
              <a:t>5/3/2013</a:t>
            </a:fld>
            <a:endParaRPr lang="en-T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50000"/>
            <a:lumOff val="50000"/>
          </a:schemeClr>
        </a:solidFill>
        <a:effectLst/>
      </p:bgPr>
    </p:bg>
    <p:spTree>
      <p:nvGrpSpPr>
        <p:cNvPr id="1" name=""/>
        <p:cNvGrpSpPr/>
        <p:nvPr/>
      </p:nvGrpSpPr>
      <p:grpSpPr>
        <a:xfrm>
          <a:off x="0" y="0"/>
          <a:ext cx="0" cy="0"/>
          <a:chOff x="0" y="0"/>
          <a:chExt cx="0" cy="0"/>
        </a:xfrm>
      </p:grpSpPr>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cstate="print"/>
            <a:stretch>
              <a:fillRect t="-1617"/>
            </a:stretch>
          </a:blipFill>
        </p:spPr>
        <p:txBody>
          <a:bodyPr/>
          <a:lstStyle/>
          <a:p>
            <a:pPr>
              <a:buNone/>
            </a:pPr>
            <a:r>
              <a:rPr lang="en-US" dirty="0">
                <a:noFill/>
              </a:rPr>
              <a:t> </a:t>
            </a:r>
          </a:p>
        </p:txBody>
      </p:sp>
      <p:sp>
        <p:nvSpPr>
          <p:cNvPr id="4" name="Slide Number Placeholder 3"/>
          <p:cNvSpPr>
            <a:spLocks noGrp="1"/>
          </p:cNvSpPr>
          <p:nvPr>
            <p:ph type="sldNum" sz="quarter" idx="12"/>
          </p:nvPr>
        </p:nvSpPr>
        <p:spPr/>
        <p:txBody>
          <a:bodyPr/>
          <a:lstStyle/>
          <a:p>
            <a:fld id="{3998C21D-69D6-4EF6-B5C1-549E5F2E6259}" type="slidenum">
              <a:rPr lang="en-TT" smtClean="0"/>
              <a:pPr/>
              <a:t>12</a:t>
            </a:fld>
            <a:endParaRPr lang="en-TT"/>
          </a:p>
        </p:txBody>
      </p:sp>
      <p:sp>
        <p:nvSpPr>
          <p:cNvPr id="5" name="Date Placeholder 4"/>
          <p:cNvSpPr>
            <a:spLocks noGrp="1"/>
          </p:cNvSpPr>
          <p:nvPr>
            <p:ph type="dt" sz="half" idx="10"/>
          </p:nvPr>
        </p:nvSpPr>
        <p:spPr/>
        <p:txBody>
          <a:bodyPr/>
          <a:lstStyle/>
          <a:p>
            <a:fld id="{84EF0443-0E67-4730-AF78-D3C772298743}" type="datetime1">
              <a:rPr lang="en-US" smtClean="0"/>
              <a:pPr/>
              <a:t>5/3/2013</a:t>
            </a:fld>
            <a:endParaRPr lang="en-TT"/>
          </a:p>
        </p:txBody>
      </p:sp>
      <p:sp>
        <p:nvSpPr>
          <p:cNvPr id="7" name="Title 1"/>
          <p:cNvSpPr>
            <a:spLocks noGrp="1"/>
          </p:cNvSpPr>
          <p:nvPr>
            <p:ph type="title"/>
          </p:nvPr>
        </p:nvSpPr>
        <p:spPr>
          <a:xfrm>
            <a:off x="533400" y="228600"/>
            <a:ext cx="8229600" cy="923330"/>
          </a:xfrm>
          <a:noFill/>
        </p:spPr>
        <p:txBody>
          <a:bodyPr vert="horz" wrap="squar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Methodology Cont’d</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Tree>
    <p:extLst>
      <p:ext uri="{BB962C8B-B14F-4D97-AF65-F5344CB8AC3E}">
        <p14:creationId xmlns:p14="http://schemas.microsoft.com/office/powerpoint/2010/main" xmlns="" val="23074750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Rot="1" noChangeAspect="1" noMove="1" noResize="1" noEditPoints="1" noAdjustHandles="1" noChangeArrowheads="1" noChangeShapeType="1" noTextEdit="1"/>
          </p:cNvSpPr>
          <p:nvPr>
            <p:ph idx="1"/>
          </p:nvPr>
        </p:nvSpPr>
        <p:spPr>
          <a:xfrm>
            <a:off x="457200" y="1143001"/>
            <a:ext cx="8229600" cy="4830763"/>
          </a:xfrm>
          <a:blipFill rotWithShape="1">
            <a:blip r:embed="rId3" cstate="print"/>
            <a:stretch>
              <a:fillRect l="-1111" t="-1010" r="-1333"/>
            </a:stretch>
          </a:blipFill>
        </p:spPr>
        <p:txBody>
          <a:bodyPr/>
          <a:lstStyle/>
          <a:p>
            <a:pPr>
              <a:buNone/>
            </a:pPr>
            <a:r>
              <a:rPr lang="en-US" dirty="0">
                <a:noFill/>
              </a:rPr>
              <a:t> </a:t>
            </a:r>
          </a:p>
        </p:txBody>
      </p:sp>
      <p:sp>
        <p:nvSpPr>
          <p:cNvPr id="4" name="Slide Number Placeholder 3"/>
          <p:cNvSpPr>
            <a:spLocks noGrp="1"/>
          </p:cNvSpPr>
          <p:nvPr>
            <p:ph type="sldNum" sz="quarter" idx="12"/>
          </p:nvPr>
        </p:nvSpPr>
        <p:spPr/>
        <p:txBody>
          <a:bodyPr/>
          <a:lstStyle/>
          <a:p>
            <a:fld id="{3998C21D-69D6-4EF6-B5C1-549E5F2E6259}" type="slidenum">
              <a:rPr lang="en-TT" smtClean="0"/>
              <a:pPr/>
              <a:t>13</a:t>
            </a:fld>
            <a:endParaRPr lang="en-TT"/>
          </a:p>
        </p:txBody>
      </p:sp>
      <p:sp>
        <p:nvSpPr>
          <p:cNvPr id="5" name="Date Placeholder 4"/>
          <p:cNvSpPr>
            <a:spLocks noGrp="1"/>
          </p:cNvSpPr>
          <p:nvPr>
            <p:ph type="dt" sz="half" idx="10"/>
          </p:nvPr>
        </p:nvSpPr>
        <p:spPr>
          <a:xfrm>
            <a:off x="381000" y="6492875"/>
            <a:ext cx="2133600" cy="365125"/>
          </a:xfrm>
        </p:spPr>
        <p:txBody>
          <a:bodyPr/>
          <a:lstStyle/>
          <a:p>
            <a:fld id="{9202895A-019D-4AEC-BE39-DE1605A040B9}" type="datetime1">
              <a:rPr lang="en-US" smtClean="0"/>
              <a:pPr/>
              <a:t>5/3/2013</a:t>
            </a:fld>
            <a:endParaRPr lang="en-TT" dirty="0"/>
          </a:p>
        </p:txBody>
      </p:sp>
      <mc:AlternateContent xmlns:mc="http://schemas.openxmlformats.org/markup-compatibility/2006">
        <mc:Choice xmlns:a14="http://schemas.microsoft.com/office/drawing/2010/main" xmlns="" Requires="a14">
          <p:sp>
            <p:nvSpPr>
              <p:cNvPr id="6" name="TextBox 5"/>
              <p:cNvSpPr txBox="1"/>
              <p:nvPr/>
            </p:nvSpPr>
            <p:spPr>
              <a:xfrm>
                <a:off x="0" y="4953000"/>
                <a:ext cx="8915400" cy="1612814"/>
              </a:xfrm>
              <a:prstGeom prst="rect">
                <a:avLst/>
              </a:prstGeom>
              <a:noFill/>
            </p:spPr>
            <p:txBody>
              <a:bodyPr wrap="square" rtlCol="0">
                <a:spAutoFit/>
              </a:bodyPr>
              <a:lstStyle/>
              <a:p>
                <a:r>
                  <a:rPr lang="en-US" dirty="0" smtClean="0">
                    <a:solidFill>
                      <a:srgbClr val="00B0F0"/>
                    </a:solidFill>
                  </a:rPr>
                  <a:t>Revenue is adjusted for output and commodity price gaps.</a:t>
                </a:r>
              </a:p>
              <a:p>
                <a:r>
                  <a:rPr lang="en-US" dirty="0" smtClean="0">
                    <a:solidFill>
                      <a:srgbClr val="00B0F0"/>
                    </a:solidFill>
                  </a:rPr>
                  <a:t>Where </a:t>
                </a:r>
              </a:p>
              <a:p>
                <a14:m>
                  <m:oMath xmlns:m="http://schemas.openxmlformats.org/officeDocument/2006/math">
                    <m:d>
                      <m:dPr>
                        <m:begChr m:val="["/>
                        <m:endChr m:val="]"/>
                        <m:ctrlPr>
                          <a:rPr lang="en-US" i="1">
                            <a:solidFill>
                              <a:srgbClr val="00B0F0"/>
                            </a:solidFill>
                            <a:latin typeface="Cambria Math"/>
                          </a:rPr>
                        </m:ctrlPr>
                      </m:dPr>
                      <m:e>
                        <m:f>
                          <m:fPr>
                            <m:ctrlPr>
                              <a:rPr lang="en-US" i="1">
                                <a:solidFill>
                                  <a:srgbClr val="00B0F0"/>
                                </a:solidFill>
                                <a:latin typeface="Cambria Math"/>
                              </a:rPr>
                            </m:ctrlPr>
                          </m:fPr>
                          <m:num>
                            <m:r>
                              <a:rPr lang="en-US" i="1">
                                <a:solidFill>
                                  <a:srgbClr val="00B0F0"/>
                                </a:solidFill>
                                <a:latin typeface="Cambria Math"/>
                              </a:rPr>
                              <m:t>𝐶</m:t>
                            </m:r>
                            <m:r>
                              <a:rPr lang="en-US" i="1" baseline="30000">
                                <a:solidFill>
                                  <a:srgbClr val="00B0F0"/>
                                </a:solidFill>
                                <a:latin typeface="Cambria Math"/>
                              </a:rPr>
                              <m:t>∗</m:t>
                            </m:r>
                          </m:num>
                          <m:den>
                            <m:r>
                              <a:rPr lang="en-US" i="1">
                                <a:solidFill>
                                  <a:srgbClr val="00B0F0"/>
                                </a:solidFill>
                                <a:latin typeface="Cambria Math"/>
                              </a:rPr>
                              <m:t>𝐶</m:t>
                            </m:r>
                          </m:den>
                        </m:f>
                      </m:e>
                    </m:d>
                    <m:sSup>
                      <m:sSupPr>
                        <m:ctrlPr>
                          <a:rPr lang="en-US" i="1">
                            <a:solidFill>
                              <a:srgbClr val="00B0F0"/>
                            </a:solidFill>
                            <a:latin typeface="Cambria Math"/>
                          </a:rPr>
                        </m:ctrlPr>
                      </m:sSupPr>
                      <m:e>
                        <m:r>
                          <a:rPr lang="en-US" b="0" i="1" smtClean="0">
                            <a:solidFill>
                              <a:srgbClr val="00B0F0"/>
                            </a:solidFill>
                            <a:latin typeface="Cambria Math"/>
                          </a:rPr>
                          <m:t> </m:t>
                        </m:r>
                      </m:e>
                      <m:sup>
                        <m:r>
                          <a:rPr lang="en-US" i="1">
                            <a:solidFill>
                              <a:srgbClr val="00B0F0"/>
                            </a:solidFill>
                            <a:latin typeface="Cambria Math"/>
                          </a:rPr>
                          <m:t>𝐸</m:t>
                        </m:r>
                        <m:r>
                          <a:rPr lang="en-US" i="1">
                            <a:solidFill>
                              <a:srgbClr val="00B0F0"/>
                            </a:solidFill>
                            <a:latin typeface="Cambria Math"/>
                          </a:rPr>
                          <m:t> </m:t>
                        </m:r>
                        <m:r>
                          <a:rPr lang="en-US" i="1" baseline="-25000">
                            <a:solidFill>
                              <a:srgbClr val="00B0F0"/>
                            </a:solidFill>
                            <a:latin typeface="Cambria Math"/>
                          </a:rPr>
                          <m:t>𝑟</m:t>
                        </m:r>
                        <m:r>
                          <m:rPr>
                            <m:nor/>
                          </m:rPr>
                          <a:rPr lang="en-US" baseline="-25000">
                            <a:solidFill>
                              <a:srgbClr val="00B0F0"/>
                            </a:solidFill>
                            <a:latin typeface="Cambria Math"/>
                          </a:rPr>
                          <m:t>,</m:t>
                        </m:r>
                        <m:r>
                          <m:rPr>
                            <m:nor/>
                          </m:rPr>
                          <a:rPr lang="en-US" i="1" baseline="-25000">
                            <a:solidFill>
                              <a:srgbClr val="00B0F0"/>
                            </a:solidFill>
                            <a:latin typeface="Cambria Math"/>
                          </a:rPr>
                          <m:t>a</m:t>
                        </m:r>
                        <m:r>
                          <m:rPr>
                            <m:nor/>
                          </m:rPr>
                          <a:rPr lang="en-US" i="1" dirty="0">
                            <a:solidFill>
                              <a:srgbClr val="00B0F0"/>
                            </a:solidFill>
                          </a:rPr>
                          <m:t> </m:t>
                        </m:r>
                      </m:sup>
                    </m:sSup>
                    <m:r>
                      <a:rPr lang="en-US" i="1" dirty="0" smtClean="0">
                        <a:solidFill>
                          <a:srgbClr val="00B0F0"/>
                        </a:solidFill>
                        <a:latin typeface="Cambria Math"/>
                      </a:rPr>
                      <m:t> </m:t>
                    </m:r>
                  </m:oMath>
                </a14:m>
                <a:r>
                  <a:rPr lang="en-US" dirty="0" smtClean="0">
                    <a:solidFill>
                      <a:srgbClr val="00B0F0"/>
                    </a:solidFill>
                  </a:rPr>
                  <a:t>adjusts revenue for the deviation of commodity prices from and average commodity price index.</a:t>
                </a:r>
              </a:p>
              <a:p>
                <a14:m>
                  <m:oMath xmlns:m="http://schemas.openxmlformats.org/officeDocument/2006/math">
                    <m:r>
                      <a:rPr lang="en-US" i="1">
                        <a:solidFill>
                          <a:srgbClr val="00B0F0"/>
                        </a:solidFill>
                        <a:latin typeface="Cambria Math"/>
                      </a:rPr>
                      <m:t>𝐸</m:t>
                    </m:r>
                    <m:r>
                      <a:rPr lang="en-US" i="1">
                        <a:solidFill>
                          <a:srgbClr val="00B0F0"/>
                        </a:solidFill>
                        <a:latin typeface="Cambria Math"/>
                      </a:rPr>
                      <m:t> </m:t>
                    </m:r>
                    <m:r>
                      <a:rPr lang="en-US" i="1" baseline="-25000">
                        <a:solidFill>
                          <a:srgbClr val="00B0F0"/>
                        </a:solidFill>
                        <a:latin typeface="Cambria Math"/>
                      </a:rPr>
                      <m:t>𝑟</m:t>
                    </m:r>
                    <m:r>
                      <m:rPr>
                        <m:nor/>
                      </m:rPr>
                      <a:rPr lang="en-US" baseline="-25000">
                        <a:solidFill>
                          <a:srgbClr val="00B0F0"/>
                        </a:solidFill>
                        <a:latin typeface="Cambria Math"/>
                      </a:rPr>
                      <m:t>,</m:t>
                    </m:r>
                    <m:r>
                      <m:rPr>
                        <m:nor/>
                      </m:rPr>
                      <a:rPr lang="en-US" b="0" i="1" baseline="-25000" smtClean="0">
                        <a:solidFill>
                          <a:srgbClr val="00B0F0"/>
                        </a:solidFill>
                        <a:latin typeface="Cambria Math"/>
                      </a:rPr>
                      <m:t>c</m:t>
                    </m:r>
                  </m:oMath>
                </a14:m>
                <a:r>
                  <a:rPr lang="en-US" dirty="0" smtClean="0">
                    <a:solidFill>
                      <a:srgbClr val="00B0F0"/>
                    </a:solidFill>
                  </a:rPr>
                  <a:t> – once this is &gt; 0. Deviations in commodity prices will affect the structural balance</a:t>
                </a:r>
                <a:endParaRPr lang="en-US" dirty="0">
                  <a:solidFill>
                    <a:srgbClr val="00B0F0"/>
                  </a:solidFill>
                </a:endParaRPr>
              </a:p>
            </p:txBody>
          </p:sp>
        </mc:Choice>
        <mc:Fallback>
          <p:sp>
            <p:nvSpPr>
              <p:cNvPr id="6" name="TextBox 5"/>
              <p:cNvSpPr txBox="1">
                <a:spLocks noRot="1" noChangeAspect="1" noMove="1" noResize="1" noEditPoints="1" noAdjustHandles="1" noChangeArrowheads="1" noChangeShapeType="1" noTextEdit="1"/>
              </p:cNvSpPr>
              <p:nvPr/>
            </p:nvSpPr>
            <p:spPr>
              <a:xfrm>
                <a:off x="0" y="4953000"/>
                <a:ext cx="8915400" cy="1612814"/>
              </a:xfrm>
              <a:prstGeom prst="rect">
                <a:avLst/>
              </a:prstGeom>
              <a:blipFill rotWithShape="1">
                <a:blip r:embed="rId4" cstate="print"/>
                <a:stretch>
                  <a:fillRect l="-547" t="-1894" b="-4924"/>
                </a:stretch>
              </a:blipFill>
            </p:spPr>
            <p:txBody>
              <a:bodyPr/>
              <a:lstStyle/>
              <a:p>
                <a:r>
                  <a:rPr lang="en-US">
                    <a:noFill/>
                  </a:rPr>
                  <a:t> </a:t>
                </a:r>
              </a:p>
            </p:txBody>
          </p:sp>
        </mc:Fallback>
      </mc:AlternateContent>
      <p:sp>
        <p:nvSpPr>
          <p:cNvPr id="8" name="Title 1"/>
          <p:cNvSpPr>
            <a:spLocks noGrp="1"/>
          </p:cNvSpPr>
          <p:nvPr>
            <p:ph type="title"/>
          </p:nvPr>
        </p:nvSpPr>
        <p:spPr>
          <a:xfrm>
            <a:off x="457200" y="0"/>
            <a:ext cx="8229600" cy="923330"/>
          </a:xfrm>
          <a:noFill/>
        </p:spPr>
        <p:txBody>
          <a:bodyPr vert="horz" wrap="squar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Methodology Cont’d</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Tree>
    <p:extLst>
      <p:ext uri="{BB962C8B-B14F-4D97-AF65-F5344CB8AC3E}">
        <p14:creationId xmlns:p14="http://schemas.microsoft.com/office/powerpoint/2010/main" xmlns="" val="2536860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Rot="1" noChangeAspect="1" noMove="1" noResize="1" noEditPoints="1" noAdjustHandles="1" noChangeArrowheads="1" noChangeShapeType="1" noTextEdit="1"/>
          </p:cNvSpPr>
          <p:nvPr>
            <p:ph idx="1"/>
          </p:nvPr>
        </p:nvSpPr>
        <p:spPr>
          <a:xfrm>
            <a:off x="457200" y="914400"/>
            <a:ext cx="8229600" cy="5410200"/>
          </a:xfrm>
          <a:blipFill rotWithShape="1">
            <a:blip r:embed="rId3" cstate="print"/>
            <a:stretch>
              <a:fillRect l="-1333"/>
            </a:stretch>
          </a:blipFill>
        </p:spPr>
        <p:txBody>
          <a:bodyPr/>
          <a:lstStyle/>
          <a:p>
            <a:pPr>
              <a:buNone/>
            </a:pPr>
            <a:r>
              <a:rPr lang="en-US" dirty="0">
                <a:noFill/>
              </a:rPr>
              <a:t> </a:t>
            </a:r>
          </a:p>
        </p:txBody>
      </p:sp>
      <p:sp>
        <p:nvSpPr>
          <p:cNvPr id="4" name="Slide Number Placeholder 3"/>
          <p:cNvSpPr>
            <a:spLocks noGrp="1"/>
          </p:cNvSpPr>
          <p:nvPr>
            <p:ph type="sldNum" sz="quarter" idx="12"/>
          </p:nvPr>
        </p:nvSpPr>
        <p:spPr/>
        <p:txBody>
          <a:bodyPr/>
          <a:lstStyle/>
          <a:p>
            <a:fld id="{3998C21D-69D6-4EF6-B5C1-549E5F2E6259}" type="slidenum">
              <a:rPr lang="en-TT" smtClean="0"/>
              <a:pPr/>
              <a:t>14</a:t>
            </a:fld>
            <a:endParaRPr lang="en-TT"/>
          </a:p>
        </p:txBody>
      </p:sp>
      <p:sp>
        <p:nvSpPr>
          <p:cNvPr id="5" name="Date Placeholder 4"/>
          <p:cNvSpPr>
            <a:spLocks noGrp="1"/>
          </p:cNvSpPr>
          <p:nvPr>
            <p:ph type="dt" sz="half" idx="10"/>
          </p:nvPr>
        </p:nvSpPr>
        <p:spPr/>
        <p:txBody>
          <a:bodyPr/>
          <a:lstStyle/>
          <a:p>
            <a:fld id="{F2C76FE9-E2CA-40BD-8B33-D1D61287F11C}" type="datetime1">
              <a:rPr lang="en-US" smtClean="0"/>
              <a:pPr/>
              <a:t>5/3/2013</a:t>
            </a:fld>
            <a:endParaRPr lang="en-TT"/>
          </a:p>
        </p:txBody>
      </p:sp>
      <p:sp>
        <p:nvSpPr>
          <p:cNvPr id="7" name="Title 1"/>
          <p:cNvSpPr>
            <a:spLocks noGrp="1"/>
          </p:cNvSpPr>
          <p:nvPr>
            <p:ph type="title"/>
          </p:nvPr>
        </p:nvSpPr>
        <p:spPr>
          <a:xfrm>
            <a:off x="533400" y="228600"/>
            <a:ext cx="8229600" cy="923330"/>
          </a:xfrm>
          <a:noFill/>
        </p:spPr>
        <p:txBody>
          <a:bodyPr vert="horz" wrap="squar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Methodology Cont’d</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indent="0" algn="just">
              <a:spcBef>
                <a:spcPts val="0"/>
              </a:spcBef>
              <a:buNone/>
            </a:pPr>
            <a:r>
              <a:rPr lang="en-US" sz="3200" dirty="0" smtClean="0">
                <a:solidFill>
                  <a:schemeClr val="bg1"/>
                </a:solidFill>
                <a:latin typeface="Arial Narrow" pitchFamily="34" charset="0"/>
              </a:rPr>
              <a:t>The IMF methodology draws on arithmetic formulas to assess the budget’s impact on aggregate demand and involves three conceptual issues:</a:t>
            </a:r>
          </a:p>
          <a:p>
            <a:pPr marL="971550" lvl="1" indent="-571500" algn="just">
              <a:lnSpc>
                <a:spcPct val="170000"/>
              </a:lnSpc>
              <a:spcBef>
                <a:spcPts val="0"/>
              </a:spcBef>
              <a:buClrTx/>
              <a:buFont typeface="+mj-lt"/>
              <a:buAutoNum type="romanUcPeriod"/>
            </a:pPr>
            <a:r>
              <a:rPr lang="en-US" sz="3200" dirty="0" smtClean="0">
                <a:solidFill>
                  <a:schemeClr val="bg1"/>
                </a:solidFill>
                <a:latin typeface="Arial Narrow" pitchFamily="34" charset="0"/>
              </a:rPr>
              <a:t>The choice of the base year</a:t>
            </a:r>
          </a:p>
          <a:p>
            <a:pPr marL="971550" lvl="1" indent="-571500" algn="just">
              <a:lnSpc>
                <a:spcPct val="170000"/>
              </a:lnSpc>
              <a:spcBef>
                <a:spcPts val="0"/>
              </a:spcBef>
              <a:buClrTx/>
              <a:buFont typeface="+mj-lt"/>
              <a:buAutoNum type="romanUcPeriod"/>
            </a:pPr>
            <a:r>
              <a:rPr lang="en-US" sz="3200" dirty="0" smtClean="0">
                <a:solidFill>
                  <a:schemeClr val="bg1"/>
                </a:solidFill>
                <a:latin typeface="Arial Narrow" pitchFamily="34" charset="0"/>
              </a:rPr>
              <a:t>Deriving the Cyclical fiscal balance</a:t>
            </a:r>
          </a:p>
          <a:p>
            <a:pPr marL="971550" lvl="1" indent="-571500" algn="just">
              <a:lnSpc>
                <a:spcPct val="170000"/>
              </a:lnSpc>
              <a:spcBef>
                <a:spcPts val="0"/>
              </a:spcBef>
              <a:buClrTx/>
              <a:buFont typeface="+mj-lt"/>
              <a:buAutoNum type="romanUcPeriod"/>
            </a:pPr>
            <a:r>
              <a:rPr lang="en-US" sz="3200" dirty="0" smtClean="0">
                <a:solidFill>
                  <a:schemeClr val="bg1"/>
                </a:solidFill>
                <a:latin typeface="Arial Narrow" pitchFamily="34" charset="0"/>
              </a:rPr>
              <a:t>Deriving the Structural fiscal balance</a:t>
            </a:r>
          </a:p>
          <a:p>
            <a:pPr marL="971550" lvl="1" indent="-571500" algn="just">
              <a:lnSpc>
                <a:spcPct val="170000"/>
              </a:lnSpc>
              <a:spcBef>
                <a:spcPts val="0"/>
              </a:spcBef>
              <a:buFont typeface="+mj-lt"/>
              <a:buAutoNum type="romanUcPeriod"/>
            </a:pPr>
            <a:endParaRPr lang="en-US" sz="3200" b="1" dirty="0" smtClean="0">
              <a:solidFill>
                <a:schemeClr val="bg1"/>
              </a:solidFill>
            </a:endParaRPr>
          </a:p>
        </p:txBody>
      </p:sp>
      <p:sp>
        <p:nvSpPr>
          <p:cNvPr id="4" name="Slide Number Placeholder 3"/>
          <p:cNvSpPr>
            <a:spLocks noGrp="1"/>
          </p:cNvSpPr>
          <p:nvPr>
            <p:ph type="sldNum" sz="quarter" idx="12"/>
          </p:nvPr>
        </p:nvSpPr>
        <p:spPr/>
        <p:txBody>
          <a:bodyPr/>
          <a:lstStyle/>
          <a:p>
            <a:fld id="{3998C21D-69D6-4EF6-B5C1-549E5F2E6259}" type="slidenum">
              <a:rPr lang="en-TT" smtClean="0"/>
              <a:pPr/>
              <a:t>15</a:t>
            </a:fld>
            <a:endParaRPr lang="en-TT"/>
          </a:p>
        </p:txBody>
      </p:sp>
      <p:sp>
        <p:nvSpPr>
          <p:cNvPr id="5" name="Date Placeholder 4"/>
          <p:cNvSpPr>
            <a:spLocks noGrp="1"/>
          </p:cNvSpPr>
          <p:nvPr>
            <p:ph type="dt" sz="half" idx="10"/>
          </p:nvPr>
        </p:nvSpPr>
        <p:spPr/>
        <p:txBody>
          <a:bodyPr/>
          <a:lstStyle/>
          <a:p>
            <a:fld id="{9391E4D2-932D-4282-93CF-E17A8A0B4149}" type="datetime1">
              <a:rPr lang="en-US" smtClean="0"/>
              <a:pPr/>
              <a:t>5/3/2013</a:t>
            </a:fld>
            <a:endParaRPr lang="en-TT"/>
          </a:p>
        </p:txBody>
      </p:sp>
      <p:sp>
        <p:nvSpPr>
          <p:cNvPr id="7" name="Title 1"/>
          <p:cNvSpPr>
            <a:spLocks noGrp="1"/>
          </p:cNvSpPr>
          <p:nvPr>
            <p:ph type="title"/>
          </p:nvPr>
        </p:nvSpPr>
        <p:spPr>
          <a:xfrm>
            <a:off x="533400" y="228600"/>
            <a:ext cx="8229600" cy="923330"/>
          </a:xfrm>
          <a:noFill/>
        </p:spPr>
        <p:txBody>
          <a:bodyPr vert="horz" wrap="squar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Methodology Cont’d</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971550" lvl="1" indent="-571500" algn="just">
              <a:lnSpc>
                <a:spcPct val="150000"/>
              </a:lnSpc>
              <a:spcBef>
                <a:spcPts val="0"/>
              </a:spcBef>
              <a:buNone/>
            </a:pPr>
            <a:r>
              <a:rPr lang="en-US" sz="3000" b="1" dirty="0" smtClean="0">
                <a:solidFill>
                  <a:schemeClr val="bg1"/>
                </a:solidFill>
                <a:latin typeface="Arial Narrow" pitchFamily="34" charset="0"/>
              </a:rPr>
              <a:t>Deriving the Cyclical fiscal balance involves:</a:t>
            </a:r>
          </a:p>
          <a:p>
            <a:pPr marL="971550" lvl="1" indent="-571500" algn="just">
              <a:lnSpc>
                <a:spcPct val="150000"/>
              </a:lnSpc>
              <a:spcBef>
                <a:spcPts val="0"/>
              </a:spcBef>
            </a:pPr>
            <a:r>
              <a:rPr lang="en-US" sz="3000" dirty="0" smtClean="0">
                <a:solidFill>
                  <a:schemeClr val="bg1"/>
                </a:solidFill>
                <a:latin typeface="Arial Narrow" pitchFamily="34" charset="0"/>
              </a:rPr>
              <a:t>Data gathering</a:t>
            </a:r>
          </a:p>
          <a:p>
            <a:pPr marL="971550" lvl="1" indent="-571500" algn="just">
              <a:lnSpc>
                <a:spcPct val="150000"/>
              </a:lnSpc>
              <a:spcBef>
                <a:spcPts val="0"/>
              </a:spcBef>
            </a:pPr>
            <a:r>
              <a:rPr lang="en-US" sz="3000" dirty="0" smtClean="0">
                <a:solidFill>
                  <a:schemeClr val="bg1"/>
                </a:solidFill>
                <a:latin typeface="Arial Narrow" pitchFamily="34" charset="0"/>
              </a:rPr>
              <a:t>Identifying relevant one-off factors</a:t>
            </a:r>
          </a:p>
          <a:p>
            <a:pPr marL="971550" lvl="1" indent="-571500" algn="just">
              <a:lnSpc>
                <a:spcPct val="150000"/>
              </a:lnSpc>
              <a:spcBef>
                <a:spcPts val="0"/>
              </a:spcBef>
            </a:pPr>
            <a:r>
              <a:rPr lang="en-US" sz="3000" dirty="0" smtClean="0">
                <a:solidFill>
                  <a:schemeClr val="bg1"/>
                </a:solidFill>
                <a:latin typeface="Arial Narrow" pitchFamily="34" charset="0"/>
              </a:rPr>
              <a:t>Remove one-off factors from data</a:t>
            </a:r>
          </a:p>
          <a:p>
            <a:pPr marL="971550" lvl="1" indent="-571500" algn="just">
              <a:lnSpc>
                <a:spcPct val="150000"/>
              </a:lnSpc>
              <a:spcBef>
                <a:spcPts val="0"/>
              </a:spcBef>
            </a:pPr>
            <a:r>
              <a:rPr lang="en-US" sz="3000" dirty="0" smtClean="0">
                <a:solidFill>
                  <a:schemeClr val="bg1"/>
                </a:solidFill>
                <a:latin typeface="Arial Narrow" pitchFamily="34" charset="0"/>
              </a:rPr>
              <a:t>Adjust for cyclical factors</a:t>
            </a:r>
          </a:p>
          <a:p>
            <a:pPr marL="971550" lvl="1" indent="-571500" algn="just">
              <a:lnSpc>
                <a:spcPct val="150000"/>
              </a:lnSpc>
              <a:spcBef>
                <a:spcPts val="0"/>
              </a:spcBef>
            </a:pPr>
            <a:r>
              <a:rPr lang="en-US" sz="3000" dirty="0" smtClean="0">
                <a:solidFill>
                  <a:schemeClr val="bg1"/>
                </a:solidFill>
                <a:latin typeface="Arial Narrow" pitchFamily="34" charset="0"/>
              </a:rPr>
              <a:t>Add back one-off factors</a:t>
            </a:r>
          </a:p>
          <a:p>
            <a:pPr marL="971550" lvl="1" indent="0" algn="just">
              <a:lnSpc>
                <a:spcPct val="150000"/>
              </a:lnSpc>
              <a:spcBef>
                <a:spcPts val="0"/>
              </a:spcBef>
              <a:buFont typeface="+mj-lt"/>
              <a:buAutoNum type="romanLcPeriod"/>
            </a:pPr>
            <a:endParaRPr lang="en-US" sz="3000" dirty="0" smtClean="0"/>
          </a:p>
          <a:p>
            <a:pPr marL="971550" lvl="1" indent="0" algn="just">
              <a:spcBef>
                <a:spcPts val="0"/>
              </a:spcBef>
              <a:buFont typeface="+mj-lt"/>
              <a:buAutoNum type="romanLcPeriod"/>
            </a:pPr>
            <a:endParaRPr lang="en-US" sz="3000" dirty="0" smtClean="0"/>
          </a:p>
          <a:p>
            <a:pPr marL="971550" lvl="1" indent="0" algn="just">
              <a:spcBef>
                <a:spcPts val="0"/>
              </a:spcBef>
              <a:buNone/>
            </a:pPr>
            <a:endParaRPr lang="en-US" sz="3000" dirty="0" smtClean="0"/>
          </a:p>
          <a:p>
            <a:pPr marL="971550" lvl="1" indent="0" algn="just">
              <a:spcBef>
                <a:spcPts val="0"/>
              </a:spcBef>
              <a:buNone/>
            </a:pPr>
            <a:endParaRPr lang="en-US" sz="3000" b="1" dirty="0" smtClean="0"/>
          </a:p>
        </p:txBody>
      </p:sp>
      <p:sp>
        <p:nvSpPr>
          <p:cNvPr id="4" name="Slide Number Placeholder 3"/>
          <p:cNvSpPr>
            <a:spLocks noGrp="1"/>
          </p:cNvSpPr>
          <p:nvPr>
            <p:ph type="sldNum" sz="quarter" idx="12"/>
          </p:nvPr>
        </p:nvSpPr>
        <p:spPr/>
        <p:txBody>
          <a:bodyPr/>
          <a:lstStyle/>
          <a:p>
            <a:fld id="{3998C21D-69D6-4EF6-B5C1-549E5F2E6259}" type="slidenum">
              <a:rPr lang="en-TT" smtClean="0"/>
              <a:pPr/>
              <a:t>16</a:t>
            </a:fld>
            <a:endParaRPr lang="en-TT"/>
          </a:p>
        </p:txBody>
      </p:sp>
      <p:sp>
        <p:nvSpPr>
          <p:cNvPr id="5" name="Date Placeholder 4"/>
          <p:cNvSpPr>
            <a:spLocks noGrp="1"/>
          </p:cNvSpPr>
          <p:nvPr>
            <p:ph type="dt" sz="half" idx="10"/>
          </p:nvPr>
        </p:nvSpPr>
        <p:spPr/>
        <p:txBody>
          <a:bodyPr/>
          <a:lstStyle/>
          <a:p>
            <a:fld id="{30F19C77-4E4A-4653-A340-A92B0278DB74}" type="datetime1">
              <a:rPr lang="en-US" smtClean="0"/>
              <a:pPr/>
              <a:t>5/3/2013</a:t>
            </a:fld>
            <a:endParaRPr lang="en-TT"/>
          </a:p>
        </p:txBody>
      </p:sp>
      <p:sp>
        <p:nvSpPr>
          <p:cNvPr id="7" name="Title 1"/>
          <p:cNvSpPr>
            <a:spLocks noGrp="1"/>
          </p:cNvSpPr>
          <p:nvPr>
            <p:ph type="title"/>
          </p:nvPr>
        </p:nvSpPr>
        <p:spPr>
          <a:xfrm>
            <a:off x="533400" y="228600"/>
            <a:ext cx="8229600" cy="923330"/>
          </a:xfrm>
          <a:noFill/>
        </p:spPr>
        <p:txBody>
          <a:bodyPr vert="horz" wrap="squar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Methodology Cont’d</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5963"/>
          </a:xfrm>
        </p:spPr>
        <p:txBody>
          <a:bodyPr>
            <a:noAutofit/>
          </a:bodyPr>
          <a:lstStyle/>
          <a:p>
            <a:pPr marL="971550" lvl="1" indent="-571500">
              <a:lnSpc>
                <a:spcPct val="150000"/>
              </a:lnSpc>
              <a:spcBef>
                <a:spcPts val="0"/>
              </a:spcBef>
              <a:buNone/>
            </a:pPr>
            <a:r>
              <a:rPr lang="en-US" sz="2800" b="1" dirty="0" smtClean="0">
                <a:solidFill>
                  <a:schemeClr val="bg1"/>
                </a:solidFill>
                <a:latin typeface="Arial Narrow" pitchFamily="34" charset="0"/>
              </a:rPr>
              <a:t>Deriving the Structural fiscal balance involves:</a:t>
            </a:r>
          </a:p>
          <a:p>
            <a:pPr marL="971550" lvl="1" indent="-571500">
              <a:lnSpc>
                <a:spcPct val="150000"/>
              </a:lnSpc>
              <a:spcBef>
                <a:spcPts val="0"/>
              </a:spcBef>
            </a:pPr>
            <a:r>
              <a:rPr lang="en-US" sz="2800" dirty="0" smtClean="0">
                <a:solidFill>
                  <a:schemeClr val="bg1"/>
                </a:solidFill>
                <a:latin typeface="Arial Narrow" pitchFamily="34" charset="0"/>
              </a:rPr>
              <a:t>Data gathering</a:t>
            </a:r>
          </a:p>
          <a:p>
            <a:pPr marL="971550" lvl="1" indent="-571500">
              <a:lnSpc>
                <a:spcPct val="150000"/>
              </a:lnSpc>
              <a:spcBef>
                <a:spcPts val="0"/>
              </a:spcBef>
            </a:pPr>
            <a:r>
              <a:rPr lang="en-US" sz="2800" dirty="0" smtClean="0">
                <a:solidFill>
                  <a:schemeClr val="bg1"/>
                </a:solidFill>
                <a:latin typeface="Arial Narrow" pitchFamily="34" charset="0"/>
              </a:rPr>
              <a:t>Identifying relevant one-off factors</a:t>
            </a:r>
          </a:p>
          <a:p>
            <a:pPr marL="971550" lvl="1" indent="-571500">
              <a:lnSpc>
                <a:spcPct val="150000"/>
              </a:lnSpc>
              <a:spcBef>
                <a:spcPts val="0"/>
              </a:spcBef>
            </a:pPr>
            <a:r>
              <a:rPr lang="en-US" sz="2800" dirty="0" smtClean="0">
                <a:solidFill>
                  <a:schemeClr val="bg1"/>
                </a:solidFill>
                <a:latin typeface="Arial Narrow" pitchFamily="34" charset="0"/>
              </a:rPr>
              <a:t>Remove one-off factors from data</a:t>
            </a:r>
          </a:p>
          <a:p>
            <a:pPr marL="971550" lvl="1" indent="-571500">
              <a:lnSpc>
                <a:spcPct val="150000"/>
              </a:lnSpc>
              <a:spcBef>
                <a:spcPts val="0"/>
              </a:spcBef>
            </a:pPr>
            <a:r>
              <a:rPr lang="en-US" sz="2800" dirty="0" smtClean="0">
                <a:solidFill>
                  <a:schemeClr val="bg1"/>
                </a:solidFill>
                <a:latin typeface="Arial Narrow" pitchFamily="34" charset="0"/>
              </a:rPr>
              <a:t>Remove energy related revenue and expenditure</a:t>
            </a:r>
          </a:p>
          <a:p>
            <a:pPr marL="971550" lvl="1" indent="-571500">
              <a:lnSpc>
                <a:spcPct val="150000"/>
              </a:lnSpc>
              <a:spcBef>
                <a:spcPts val="0"/>
              </a:spcBef>
            </a:pPr>
            <a:r>
              <a:rPr lang="en-US" sz="2800" dirty="0" smtClean="0">
                <a:solidFill>
                  <a:schemeClr val="bg1"/>
                </a:solidFill>
                <a:latin typeface="Arial Narrow" pitchFamily="34" charset="0"/>
              </a:rPr>
              <a:t>Compute the asset price adjustment</a:t>
            </a:r>
          </a:p>
          <a:p>
            <a:pPr marL="971550" lvl="1" indent="-571500">
              <a:lnSpc>
                <a:spcPct val="150000"/>
              </a:lnSpc>
              <a:spcBef>
                <a:spcPts val="0"/>
              </a:spcBef>
            </a:pPr>
            <a:r>
              <a:rPr lang="en-US" sz="2800" dirty="0" smtClean="0">
                <a:solidFill>
                  <a:schemeClr val="bg1"/>
                </a:solidFill>
                <a:latin typeface="Arial Narrow" pitchFamily="34" charset="0"/>
              </a:rPr>
              <a:t>Adjust for cyclical factors</a:t>
            </a:r>
          </a:p>
          <a:p>
            <a:pPr marL="971550" lvl="1" indent="-571500">
              <a:lnSpc>
                <a:spcPct val="150000"/>
              </a:lnSpc>
              <a:spcBef>
                <a:spcPts val="0"/>
              </a:spcBef>
            </a:pPr>
            <a:endParaRPr lang="en-US" sz="2800" dirty="0" smtClean="0"/>
          </a:p>
          <a:p>
            <a:pPr marL="971550" lvl="1" indent="0">
              <a:lnSpc>
                <a:spcPct val="150000"/>
              </a:lnSpc>
              <a:spcBef>
                <a:spcPts val="0"/>
              </a:spcBef>
              <a:buFont typeface="+mj-lt"/>
              <a:buAutoNum type="romanLcPeriod"/>
            </a:pPr>
            <a:r>
              <a:rPr lang="en-US" dirty="0" smtClean="0"/>
              <a:t> </a:t>
            </a:r>
            <a:endParaRPr lang="en-US" sz="3000" dirty="0" smtClean="0"/>
          </a:p>
          <a:p>
            <a:pPr marL="971550" lvl="1" indent="0">
              <a:spcBef>
                <a:spcPts val="0"/>
              </a:spcBef>
              <a:buNone/>
            </a:pPr>
            <a:endParaRPr lang="en-US" sz="3000" b="1" dirty="0" smtClean="0"/>
          </a:p>
        </p:txBody>
      </p:sp>
      <p:sp>
        <p:nvSpPr>
          <p:cNvPr id="4" name="Slide Number Placeholder 3"/>
          <p:cNvSpPr>
            <a:spLocks noGrp="1"/>
          </p:cNvSpPr>
          <p:nvPr>
            <p:ph type="sldNum" sz="quarter" idx="12"/>
          </p:nvPr>
        </p:nvSpPr>
        <p:spPr/>
        <p:txBody>
          <a:bodyPr/>
          <a:lstStyle/>
          <a:p>
            <a:fld id="{3998C21D-69D6-4EF6-B5C1-549E5F2E6259}" type="slidenum">
              <a:rPr lang="en-TT" smtClean="0"/>
              <a:pPr/>
              <a:t>17</a:t>
            </a:fld>
            <a:endParaRPr lang="en-TT" dirty="0"/>
          </a:p>
        </p:txBody>
      </p:sp>
      <p:sp>
        <p:nvSpPr>
          <p:cNvPr id="5" name="Date Placeholder 4"/>
          <p:cNvSpPr>
            <a:spLocks noGrp="1"/>
          </p:cNvSpPr>
          <p:nvPr>
            <p:ph type="dt" sz="half" idx="10"/>
          </p:nvPr>
        </p:nvSpPr>
        <p:spPr/>
        <p:txBody>
          <a:bodyPr/>
          <a:lstStyle/>
          <a:p>
            <a:fld id="{D73DD53F-4954-4BA0-A431-9805B5DB878B}" type="datetime1">
              <a:rPr lang="en-US" smtClean="0"/>
              <a:pPr/>
              <a:t>5/3/2013</a:t>
            </a:fld>
            <a:endParaRPr lang="en-TT"/>
          </a:p>
        </p:txBody>
      </p:sp>
      <p:sp>
        <p:nvSpPr>
          <p:cNvPr id="7" name="Title 1"/>
          <p:cNvSpPr>
            <a:spLocks noGrp="1"/>
          </p:cNvSpPr>
          <p:nvPr>
            <p:ph type="title"/>
          </p:nvPr>
        </p:nvSpPr>
        <p:spPr>
          <a:xfrm>
            <a:off x="533400" y="228600"/>
            <a:ext cx="8229600" cy="923330"/>
          </a:xfrm>
          <a:noFill/>
        </p:spPr>
        <p:txBody>
          <a:bodyPr vert="horz" wrap="squar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Methodology Cont’d</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ClrTx/>
              <a:buNone/>
            </a:pPr>
            <a:r>
              <a:rPr lang="en-US" dirty="0" smtClean="0"/>
              <a:t>	</a:t>
            </a:r>
            <a:r>
              <a:rPr lang="en-US" sz="2800" dirty="0" smtClean="0">
                <a:solidFill>
                  <a:schemeClr val="bg1"/>
                </a:solidFill>
                <a:latin typeface="Arial Narrow" pitchFamily="34" charset="0"/>
              </a:rPr>
              <a:t> </a:t>
            </a:r>
            <a:r>
              <a:rPr lang="en-US" sz="2800" b="1" dirty="0" smtClean="0">
                <a:solidFill>
                  <a:schemeClr val="bg1"/>
                </a:solidFill>
                <a:latin typeface="Arial Narrow" pitchFamily="34" charset="0"/>
              </a:rPr>
              <a:t>Limitations:</a:t>
            </a:r>
          </a:p>
          <a:p>
            <a:pPr marL="514350" indent="-514350" algn="just">
              <a:lnSpc>
                <a:spcPct val="150000"/>
              </a:lnSpc>
              <a:buClrTx/>
              <a:buFont typeface="+mj-lt"/>
              <a:buAutoNum type="arabicPeriod"/>
            </a:pPr>
            <a:r>
              <a:rPr lang="en-US" sz="2800" dirty="0" smtClean="0">
                <a:solidFill>
                  <a:schemeClr val="bg1"/>
                </a:solidFill>
                <a:latin typeface="Arial Narrow" pitchFamily="34" charset="0"/>
              </a:rPr>
              <a:t>The Output gap and </a:t>
            </a:r>
            <a:r>
              <a:rPr lang="en-US" sz="2800" dirty="0" err="1" smtClean="0">
                <a:solidFill>
                  <a:schemeClr val="bg1"/>
                </a:solidFill>
                <a:latin typeface="Arial Narrow" pitchFamily="34" charset="0"/>
              </a:rPr>
              <a:t>elasticities</a:t>
            </a:r>
            <a:r>
              <a:rPr lang="en-US" sz="2800" dirty="0" smtClean="0">
                <a:solidFill>
                  <a:schemeClr val="bg1"/>
                </a:solidFill>
                <a:latin typeface="Arial Narrow" pitchFamily="34" charset="0"/>
              </a:rPr>
              <a:t>’ of revenue and expenditure were estimated. </a:t>
            </a:r>
          </a:p>
          <a:p>
            <a:pPr marL="514350" indent="-514350" algn="just">
              <a:lnSpc>
                <a:spcPct val="150000"/>
              </a:lnSpc>
              <a:buClrTx/>
              <a:buFont typeface="+mj-lt"/>
              <a:buAutoNum type="arabicPeriod"/>
            </a:pPr>
            <a:r>
              <a:rPr lang="en-US" sz="2800" dirty="0" smtClean="0">
                <a:solidFill>
                  <a:schemeClr val="bg1"/>
                </a:solidFill>
                <a:latin typeface="Arial Narrow" pitchFamily="34" charset="0"/>
              </a:rPr>
              <a:t>Subjectivity </a:t>
            </a:r>
            <a:r>
              <a:rPr lang="en-US" sz="2800" dirty="0" smtClean="0">
                <a:solidFill>
                  <a:schemeClr val="bg1"/>
                </a:solidFill>
                <a:latin typeface="Arial Narrow" pitchFamily="34" charset="0"/>
              </a:rPr>
              <a:t>in determining one-off factors.</a:t>
            </a:r>
          </a:p>
          <a:p>
            <a:pPr marL="514350" indent="-514350" algn="just">
              <a:lnSpc>
                <a:spcPct val="150000"/>
              </a:lnSpc>
              <a:buClrTx/>
              <a:buFont typeface="+mj-lt"/>
              <a:buAutoNum type="arabicPeriod"/>
            </a:pPr>
            <a:r>
              <a:rPr lang="en-US" sz="2800" dirty="0" smtClean="0">
                <a:solidFill>
                  <a:schemeClr val="bg1"/>
                </a:solidFill>
                <a:latin typeface="Arial Narrow" pitchFamily="34" charset="0"/>
              </a:rPr>
              <a:t>No adjustment was made for changes in property prices.</a:t>
            </a:r>
          </a:p>
          <a:p>
            <a:pPr marL="514350" indent="-514350" algn="just">
              <a:lnSpc>
                <a:spcPct val="150000"/>
              </a:lnSpc>
              <a:buClrTx/>
              <a:buFont typeface="+mj-lt"/>
              <a:buAutoNum type="arabicPeriod"/>
            </a:pPr>
            <a:r>
              <a:rPr lang="en-US" sz="2800" dirty="0" smtClean="0">
                <a:solidFill>
                  <a:schemeClr val="bg1"/>
                </a:solidFill>
                <a:latin typeface="Arial Narrow" pitchFamily="34" charset="0"/>
              </a:rPr>
              <a:t>ECPI </a:t>
            </a:r>
            <a:r>
              <a:rPr lang="en-US" sz="2800" dirty="0" smtClean="0">
                <a:solidFill>
                  <a:schemeClr val="bg1"/>
                </a:solidFill>
                <a:latin typeface="Arial Narrow" pitchFamily="34" charset="0"/>
              </a:rPr>
              <a:t>data only available from 2004.</a:t>
            </a:r>
          </a:p>
          <a:p>
            <a:pPr marL="0" indent="0">
              <a:buNone/>
            </a:pPr>
            <a:endParaRPr lang="en-US" sz="2800" dirty="0" smtClean="0"/>
          </a:p>
          <a:p>
            <a:endParaRPr lang="en-TT" dirty="0"/>
          </a:p>
        </p:txBody>
      </p:sp>
      <p:sp>
        <p:nvSpPr>
          <p:cNvPr id="4" name="Slide Number Placeholder 3"/>
          <p:cNvSpPr>
            <a:spLocks noGrp="1"/>
          </p:cNvSpPr>
          <p:nvPr>
            <p:ph type="sldNum" sz="quarter" idx="12"/>
          </p:nvPr>
        </p:nvSpPr>
        <p:spPr/>
        <p:txBody>
          <a:bodyPr/>
          <a:lstStyle/>
          <a:p>
            <a:fld id="{3998C21D-69D6-4EF6-B5C1-549E5F2E6259}" type="slidenum">
              <a:rPr lang="en-TT" smtClean="0"/>
              <a:pPr/>
              <a:t>18</a:t>
            </a:fld>
            <a:endParaRPr lang="en-TT"/>
          </a:p>
        </p:txBody>
      </p:sp>
      <p:sp>
        <p:nvSpPr>
          <p:cNvPr id="5" name="Date Placeholder 4"/>
          <p:cNvSpPr>
            <a:spLocks noGrp="1"/>
          </p:cNvSpPr>
          <p:nvPr>
            <p:ph type="dt" sz="half" idx="10"/>
          </p:nvPr>
        </p:nvSpPr>
        <p:spPr/>
        <p:txBody>
          <a:bodyPr/>
          <a:lstStyle/>
          <a:p>
            <a:fld id="{9913FDF6-D1EA-4AE4-8E7E-5E9CFDC833B8}" type="datetime1">
              <a:rPr lang="en-US" smtClean="0"/>
              <a:pPr/>
              <a:t>5/3/2013</a:t>
            </a:fld>
            <a:endParaRPr lang="en-TT"/>
          </a:p>
        </p:txBody>
      </p:sp>
      <p:sp>
        <p:nvSpPr>
          <p:cNvPr id="7" name="Title 1"/>
          <p:cNvSpPr>
            <a:spLocks noGrp="1"/>
          </p:cNvSpPr>
          <p:nvPr>
            <p:ph type="title"/>
          </p:nvPr>
        </p:nvSpPr>
        <p:spPr>
          <a:xfrm>
            <a:off x="533400" y="228600"/>
            <a:ext cx="8229600" cy="923330"/>
          </a:xfrm>
          <a:noFill/>
        </p:spPr>
        <p:txBody>
          <a:bodyPr vert="horz" wrap="squar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Methodology Cont’d</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6F5B7F4-3730-4FAC-9A73-622CA8686C0C}" type="slidenum">
              <a:rPr lang="en-US" smtClean="0"/>
              <a:pPr/>
              <a:t>19</a:t>
            </a:fld>
            <a:endParaRPr lang="en-US"/>
          </a:p>
        </p:txBody>
      </p:sp>
      <p:graphicFrame>
        <p:nvGraphicFramePr>
          <p:cNvPr id="4" name="Chart 3"/>
          <p:cNvGraphicFramePr/>
          <p:nvPr>
            <p:extLst>
              <p:ext uri="{D42A27DB-BD31-4B8C-83A1-F6EECF244321}">
                <p14:modId xmlns:p14="http://schemas.microsoft.com/office/powerpoint/2010/main" xmlns="" val="1425467281"/>
              </p:ext>
            </p:extLst>
          </p:nvPr>
        </p:nvGraphicFramePr>
        <p:xfrm>
          <a:off x="762001" y="2286000"/>
          <a:ext cx="70866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62000" y="1295400"/>
            <a:ext cx="7010400" cy="1015663"/>
          </a:xfrm>
          <a:prstGeom prst="rect">
            <a:avLst/>
          </a:prstGeom>
          <a:noFill/>
        </p:spPr>
        <p:txBody>
          <a:bodyPr wrap="square" rtlCol="0">
            <a:spAutoFit/>
          </a:bodyPr>
          <a:lstStyle/>
          <a:p>
            <a:pPr algn="ctr"/>
            <a:r>
              <a:rPr lang="en-TT" sz="2000" b="1" dirty="0" smtClean="0">
                <a:solidFill>
                  <a:schemeClr val="bg1"/>
                </a:solidFill>
                <a:latin typeface="Arial Narrow" pitchFamily="34" charset="0"/>
              </a:rPr>
              <a:t>…the effect of the business cycle on revenue and expenditure did not appear to significantly distort the fiscal analysis during the review period. </a:t>
            </a:r>
            <a:endParaRPr lang="en-TT" sz="2000" b="1" dirty="0">
              <a:solidFill>
                <a:schemeClr val="bg1"/>
              </a:solidFill>
              <a:latin typeface="Arial Narrow" pitchFamily="34" charset="0"/>
            </a:endParaRPr>
          </a:p>
        </p:txBody>
      </p:sp>
      <p:sp>
        <p:nvSpPr>
          <p:cNvPr id="7" name="Title 1"/>
          <p:cNvSpPr>
            <a:spLocks noGrp="1"/>
          </p:cNvSpPr>
          <p:nvPr>
            <p:ph type="title"/>
          </p:nvPr>
        </p:nvSpPr>
        <p:spPr>
          <a:xfrm>
            <a:off x="533400" y="228600"/>
            <a:ext cx="8229600" cy="923330"/>
          </a:xfrm>
          <a:noFill/>
        </p:spPr>
        <p:txBody>
          <a:bodyPr vert="horz" wrap="squar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Results</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08076" indent="-571500">
              <a:lnSpc>
                <a:spcPct val="200000"/>
              </a:lnSpc>
              <a:buClr>
                <a:schemeClr val="accent5">
                  <a:lumMod val="40000"/>
                  <a:lumOff val="60000"/>
                </a:schemeClr>
              </a:buClr>
              <a:buFont typeface="+mj-lt"/>
              <a:buAutoNum type="romanUcPeriod"/>
            </a:pPr>
            <a:r>
              <a:rPr lang="en-US" dirty="0" smtClean="0">
                <a:solidFill>
                  <a:schemeClr val="bg1"/>
                </a:solidFill>
                <a:latin typeface="Arial Narrow" pitchFamily="34" charset="0"/>
              </a:rPr>
              <a:t>Background</a:t>
            </a:r>
          </a:p>
          <a:p>
            <a:pPr marL="608076" indent="-571500">
              <a:lnSpc>
                <a:spcPct val="200000"/>
              </a:lnSpc>
              <a:buClr>
                <a:schemeClr val="accent5">
                  <a:lumMod val="40000"/>
                  <a:lumOff val="60000"/>
                </a:schemeClr>
              </a:buClr>
              <a:buFont typeface="+mj-lt"/>
              <a:buAutoNum type="romanUcPeriod"/>
            </a:pPr>
            <a:r>
              <a:rPr lang="en-US" dirty="0" smtClean="0">
                <a:solidFill>
                  <a:schemeClr val="bg1"/>
                </a:solidFill>
                <a:latin typeface="Arial Narrow" pitchFamily="34" charset="0"/>
              </a:rPr>
              <a:t>Methodology</a:t>
            </a:r>
          </a:p>
          <a:p>
            <a:pPr marL="608076" indent="-571500">
              <a:lnSpc>
                <a:spcPct val="200000"/>
              </a:lnSpc>
              <a:buClr>
                <a:schemeClr val="accent5">
                  <a:lumMod val="40000"/>
                  <a:lumOff val="60000"/>
                </a:schemeClr>
              </a:buClr>
              <a:buFont typeface="+mj-lt"/>
              <a:buAutoNum type="romanUcPeriod"/>
            </a:pPr>
            <a:r>
              <a:rPr lang="en-US" dirty="0" smtClean="0">
                <a:solidFill>
                  <a:schemeClr val="bg1"/>
                </a:solidFill>
                <a:latin typeface="Arial Narrow" pitchFamily="34" charset="0"/>
              </a:rPr>
              <a:t>Results</a:t>
            </a:r>
          </a:p>
          <a:p>
            <a:pPr marL="608076" indent="-571500">
              <a:lnSpc>
                <a:spcPct val="200000"/>
              </a:lnSpc>
              <a:buClr>
                <a:schemeClr val="accent5">
                  <a:lumMod val="40000"/>
                  <a:lumOff val="60000"/>
                </a:schemeClr>
              </a:buClr>
              <a:buFont typeface="+mj-lt"/>
              <a:buAutoNum type="romanUcPeriod"/>
            </a:pPr>
            <a:r>
              <a:rPr lang="en-US" dirty="0" smtClean="0">
                <a:solidFill>
                  <a:schemeClr val="bg1"/>
                </a:solidFill>
                <a:latin typeface="Arial Narrow" pitchFamily="34" charset="0"/>
              </a:rPr>
              <a:t>Conclusions</a:t>
            </a:r>
          </a:p>
        </p:txBody>
      </p:sp>
      <p:sp>
        <p:nvSpPr>
          <p:cNvPr id="4" name="Slide Number Placeholder 3"/>
          <p:cNvSpPr>
            <a:spLocks noGrp="1"/>
          </p:cNvSpPr>
          <p:nvPr>
            <p:ph type="sldNum" sz="quarter" idx="12"/>
          </p:nvPr>
        </p:nvSpPr>
        <p:spPr/>
        <p:txBody>
          <a:bodyPr/>
          <a:lstStyle/>
          <a:p>
            <a:fld id="{36F5B7F4-3730-4FAC-9A73-622CA8686C0C}" type="slidenum">
              <a:rPr lang="en-US" sz="1600" smtClean="0"/>
              <a:pPr/>
              <a:t>2</a:t>
            </a:fld>
            <a:endParaRPr lang="en-US" sz="1600" dirty="0"/>
          </a:p>
        </p:txBody>
      </p:sp>
      <p:sp>
        <p:nvSpPr>
          <p:cNvPr id="6" name="Rectangle 5"/>
          <p:cNvSpPr/>
          <p:nvPr/>
        </p:nvSpPr>
        <p:spPr>
          <a:xfrm>
            <a:off x="3124200" y="381000"/>
            <a:ext cx="256993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Outline</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4473"/>
            <a:ext cx="7467600" cy="923330"/>
          </a:xfrm>
          <a:noFill/>
        </p:spPr>
        <p:txBody>
          <a:bodyPr vert="horz" wrap="squar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Results Cont’d</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
        <p:nvSpPr>
          <p:cNvPr id="4" name="Slide Number Placeholder 3"/>
          <p:cNvSpPr>
            <a:spLocks noGrp="1"/>
          </p:cNvSpPr>
          <p:nvPr>
            <p:ph type="sldNum" sz="quarter" idx="12"/>
          </p:nvPr>
        </p:nvSpPr>
        <p:spPr/>
        <p:txBody>
          <a:bodyPr/>
          <a:lstStyle/>
          <a:p>
            <a:fld id="{36F5B7F4-3730-4FAC-9A73-622CA8686C0C}" type="slidenum">
              <a:rPr lang="en-US" smtClean="0"/>
              <a:pPr/>
              <a:t>20</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647905884"/>
              </p:ext>
            </p:extLst>
          </p:nvPr>
        </p:nvGraphicFramePr>
        <p:xfrm>
          <a:off x="762000" y="2057400"/>
          <a:ext cx="73914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62000" y="1219200"/>
            <a:ext cx="7010400" cy="707886"/>
          </a:xfrm>
          <a:prstGeom prst="rect">
            <a:avLst/>
          </a:prstGeom>
          <a:noFill/>
        </p:spPr>
        <p:txBody>
          <a:bodyPr wrap="square" rtlCol="0">
            <a:spAutoFit/>
          </a:bodyPr>
          <a:lstStyle/>
          <a:p>
            <a:pPr algn="ctr"/>
            <a:r>
              <a:rPr lang="en-TT" sz="2000" b="1" dirty="0" smtClean="0">
                <a:solidFill>
                  <a:schemeClr val="bg1"/>
                </a:solidFill>
                <a:latin typeface="Arial Narrow" pitchFamily="34" charset="0"/>
              </a:rPr>
              <a:t>…the </a:t>
            </a:r>
            <a:r>
              <a:rPr lang="en-TT" sz="2000" b="1" dirty="0" smtClean="0">
                <a:solidFill>
                  <a:schemeClr val="bg1"/>
                </a:solidFill>
                <a:latin typeface="Arial Narrow" pitchFamily="34" charset="0"/>
                <a:cs typeface="Arial" pitchFamily="34" charset="0"/>
              </a:rPr>
              <a:t>graph shows that the CAB displayed more volatility than the SFB during the review period. </a:t>
            </a:r>
            <a:endParaRPr lang="en-TT" sz="2000" b="1" dirty="0">
              <a:solidFill>
                <a:schemeClr val="bg1"/>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4473"/>
            <a:ext cx="7467600" cy="923330"/>
          </a:xfrm>
          <a:noFill/>
        </p:spPr>
        <p:txBody>
          <a:bodyPr vert="horz" wrap="squar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Results Cont’d</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
        <p:nvSpPr>
          <p:cNvPr id="4" name="Slide Number Placeholder 3"/>
          <p:cNvSpPr>
            <a:spLocks noGrp="1"/>
          </p:cNvSpPr>
          <p:nvPr>
            <p:ph type="sldNum" sz="quarter" idx="12"/>
          </p:nvPr>
        </p:nvSpPr>
        <p:spPr/>
        <p:txBody>
          <a:bodyPr/>
          <a:lstStyle/>
          <a:p>
            <a:fld id="{36F5B7F4-3730-4FAC-9A73-622CA8686C0C}" type="slidenum">
              <a:rPr lang="en-US" smtClean="0"/>
              <a:pPr/>
              <a:t>21</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816032969"/>
              </p:ext>
            </p:extLst>
          </p:nvPr>
        </p:nvGraphicFramePr>
        <p:xfrm>
          <a:off x="304800" y="1981200"/>
          <a:ext cx="85344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62000" y="1219200"/>
            <a:ext cx="6858000" cy="707886"/>
          </a:xfrm>
          <a:prstGeom prst="rect">
            <a:avLst/>
          </a:prstGeom>
          <a:noFill/>
        </p:spPr>
        <p:txBody>
          <a:bodyPr wrap="square" rtlCol="0">
            <a:spAutoFit/>
          </a:bodyPr>
          <a:lstStyle/>
          <a:p>
            <a:pPr algn="ctr"/>
            <a:r>
              <a:rPr lang="en-TT" sz="2000" b="1" dirty="0" smtClean="0">
                <a:solidFill>
                  <a:schemeClr val="bg1"/>
                </a:solidFill>
                <a:latin typeface="Arial Narrow" pitchFamily="34" charset="0"/>
              </a:rPr>
              <a:t>…fiscal policy is predominantly pro cyclical in Trinidad and Tobago.</a:t>
            </a:r>
            <a:endParaRPr lang="en-TT" sz="2000" b="1" dirty="0">
              <a:solidFill>
                <a:schemeClr val="bg1"/>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6F5B7F4-3730-4FAC-9A73-622CA8686C0C}" type="slidenum">
              <a:rPr lang="en-US" smtClean="0"/>
              <a:pPr/>
              <a:t>22</a:t>
            </a:fld>
            <a:endParaRPr lang="en-US"/>
          </a:p>
        </p:txBody>
      </p:sp>
      <p:graphicFrame>
        <p:nvGraphicFramePr>
          <p:cNvPr id="4" name="Chart 3"/>
          <p:cNvGraphicFramePr/>
          <p:nvPr>
            <p:extLst>
              <p:ext uri="{D42A27DB-BD31-4B8C-83A1-F6EECF244321}">
                <p14:modId xmlns:p14="http://schemas.microsoft.com/office/powerpoint/2010/main" xmlns="" val="2389878311"/>
              </p:ext>
            </p:extLst>
          </p:nvPr>
        </p:nvGraphicFramePr>
        <p:xfrm>
          <a:off x="533400" y="2082463"/>
          <a:ext cx="8001000" cy="447073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 y="1066800"/>
            <a:ext cx="7620000" cy="1015663"/>
          </a:xfrm>
          <a:prstGeom prst="rect">
            <a:avLst/>
          </a:prstGeom>
          <a:noFill/>
        </p:spPr>
        <p:txBody>
          <a:bodyPr wrap="square" rtlCol="0">
            <a:spAutoFit/>
          </a:bodyPr>
          <a:lstStyle/>
          <a:p>
            <a:pPr algn="ctr"/>
            <a:r>
              <a:rPr lang="en-US" sz="2000" b="1" dirty="0" smtClean="0">
                <a:solidFill>
                  <a:schemeClr val="bg1"/>
                </a:solidFill>
                <a:latin typeface="Arial" pitchFamily="34" charset="0"/>
                <a:cs typeface="Arial" pitchFamily="34" charset="0"/>
              </a:rPr>
              <a:t>…as the economy attempts to return to a path of sustainable economic growth, particularly in the non-energy sector, governments’ active participation will be critical. </a:t>
            </a:r>
            <a:endParaRPr lang="en-TT" sz="2000" b="1" dirty="0">
              <a:solidFill>
                <a:schemeClr val="bg1"/>
              </a:solidFill>
              <a:latin typeface="Arial" pitchFamily="34" charset="0"/>
              <a:cs typeface="Arial" pitchFamily="34" charset="0"/>
            </a:endParaRPr>
          </a:p>
        </p:txBody>
      </p:sp>
      <p:sp>
        <p:nvSpPr>
          <p:cNvPr id="7" name="Title 1"/>
          <p:cNvSpPr>
            <a:spLocks noGrp="1"/>
          </p:cNvSpPr>
          <p:nvPr>
            <p:ph type="title"/>
          </p:nvPr>
        </p:nvSpPr>
        <p:spPr>
          <a:xfrm>
            <a:off x="502920" y="155873"/>
            <a:ext cx="7467600" cy="923330"/>
          </a:xfrm>
          <a:noFill/>
        </p:spPr>
        <p:txBody>
          <a:bodyPr vert="horz" wrap="squar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Results Cont’d</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6F5B7F4-3730-4FAC-9A73-622CA8686C0C}" type="slidenum">
              <a:rPr lang="en-US" smtClean="0"/>
              <a:pPr/>
              <a:t>23</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017262947"/>
              </p:ext>
            </p:extLst>
          </p:nvPr>
        </p:nvGraphicFramePr>
        <p:xfrm>
          <a:off x="457200" y="2362200"/>
          <a:ext cx="74676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87680" y="990600"/>
            <a:ext cx="7467600" cy="1200329"/>
          </a:xfrm>
          <a:prstGeom prst="rect">
            <a:avLst/>
          </a:prstGeom>
          <a:noFill/>
        </p:spPr>
        <p:txBody>
          <a:bodyPr wrap="square" rtlCol="0">
            <a:spAutoFit/>
          </a:bodyPr>
          <a:lstStyle/>
          <a:p>
            <a:pPr algn="ctr"/>
            <a:r>
              <a:rPr lang="en-US" b="1" dirty="0" smtClean="0">
                <a:solidFill>
                  <a:schemeClr val="bg1"/>
                </a:solidFill>
              </a:rPr>
              <a:t>…during the pre-crisis years (2003-2008) the energy sector provided most of the impetus for changes in aggregate demand. However, there have also been signs of an improved fiscal impulse from the non-energy sector since the year 2009.</a:t>
            </a:r>
            <a:endParaRPr lang="en-TT" b="1" dirty="0">
              <a:solidFill>
                <a:schemeClr val="bg1"/>
              </a:solidFill>
            </a:endParaRPr>
          </a:p>
        </p:txBody>
      </p:sp>
      <p:sp>
        <p:nvSpPr>
          <p:cNvPr id="7" name="Title 1"/>
          <p:cNvSpPr>
            <a:spLocks noGrp="1"/>
          </p:cNvSpPr>
          <p:nvPr>
            <p:ph type="title"/>
          </p:nvPr>
        </p:nvSpPr>
        <p:spPr>
          <a:xfrm>
            <a:off x="457200" y="30480"/>
            <a:ext cx="7467600" cy="923330"/>
          </a:xfrm>
          <a:noFill/>
        </p:spPr>
        <p:txBody>
          <a:bodyPr vert="horz" wrap="squar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Results Cont’d</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4473"/>
            <a:ext cx="7467600" cy="923330"/>
          </a:xfrm>
          <a:noFill/>
        </p:spPr>
        <p:txBody>
          <a:bodyPr vert="horz" wrap="squar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Conclusions</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
        <p:nvSpPr>
          <p:cNvPr id="3" name="Content Placeholder 2"/>
          <p:cNvSpPr>
            <a:spLocks noGrp="1"/>
          </p:cNvSpPr>
          <p:nvPr>
            <p:ph idx="1"/>
          </p:nvPr>
        </p:nvSpPr>
        <p:spPr/>
        <p:txBody>
          <a:bodyPr>
            <a:noAutofit/>
          </a:bodyPr>
          <a:lstStyle/>
          <a:p>
            <a:pPr marL="550926" indent="-514350" algn="just">
              <a:buClrTx/>
              <a:buFont typeface="+mj-lt"/>
              <a:buAutoNum type="arabicPeriod"/>
            </a:pPr>
            <a:r>
              <a:rPr lang="en-US" sz="2600" dirty="0" smtClean="0">
                <a:solidFill>
                  <a:schemeClr val="bg1"/>
                </a:solidFill>
                <a:latin typeface="Arial Narrow" pitchFamily="34" charset="0"/>
              </a:rPr>
              <a:t>The fiscal impulse was much stronger in the pre-crisis period (2003-2008) than the post crisis period (2009-2011).</a:t>
            </a:r>
          </a:p>
          <a:p>
            <a:pPr marL="550926" indent="-514350" algn="just">
              <a:buClrTx/>
              <a:buFont typeface="+mj-lt"/>
              <a:buAutoNum type="arabicPeriod"/>
            </a:pPr>
            <a:endParaRPr lang="en-US" sz="2600" dirty="0" smtClean="0">
              <a:latin typeface="Arial Narrow" pitchFamily="34" charset="0"/>
            </a:endParaRPr>
          </a:p>
          <a:p>
            <a:pPr marL="550926" indent="-514350" algn="just">
              <a:buClrTx/>
              <a:buFont typeface="+mj-lt"/>
              <a:buAutoNum type="arabicPeriod"/>
            </a:pPr>
            <a:r>
              <a:rPr lang="en-US" sz="2600" dirty="0" smtClean="0">
                <a:solidFill>
                  <a:schemeClr val="bg1"/>
                </a:solidFill>
                <a:latin typeface="Arial Narrow" pitchFamily="34" charset="0"/>
              </a:rPr>
              <a:t>Fiscal policy is predominantly pro-cyclical in Trinidad and Tobago.</a:t>
            </a:r>
          </a:p>
          <a:p>
            <a:pPr marL="550926" indent="-514350" algn="just">
              <a:buClrTx/>
              <a:buFont typeface="+mj-lt"/>
              <a:buAutoNum type="arabicPeriod"/>
            </a:pPr>
            <a:endParaRPr lang="en-US" sz="2600" dirty="0" smtClean="0">
              <a:latin typeface="Arial Narrow" pitchFamily="34" charset="0"/>
            </a:endParaRPr>
          </a:p>
          <a:p>
            <a:pPr marL="550926" indent="-514350" algn="just">
              <a:buClrTx/>
              <a:buFont typeface="+mj-lt"/>
              <a:buAutoNum type="arabicPeriod"/>
            </a:pPr>
            <a:r>
              <a:rPr lang="en-US" sz="2600" dirty="0" smtClean="0">
                <a:solidFill>
                  <a:schemeClr val="bg1"/>
                </a:solidFill>
                <a:latin typeface="Arial Narrow" pitchFamily="34" charset="0"/>
              </a:rPr>
              <a:t>The effect of the business cycle on revenue and expenditure did not significantly distort the fiscal outturn during the review period.</a:t>
            </a:r>
          </a:p>
          <a:p>
            <a:pPr marL="550926" indent="-514350" algn="just"/>
            <a:endParaRPr lang="en-TT" sz="2800" dirty="0" smtClean="0"/>
          </a:p>
          <a:p>
            <a:pPr marL="550926" indent="-514350" algn="just"/>
            <a:endParaRPr lang="en-US" sz="2800" dirty="0" smtClean="0"/>
          </a:p>
          <a:p>
            <a:pPr marL="550926" indent="-514350" algn="just">
              <a:buFont typeface="+mj-lt"/>
              <a:buAutoNum type="arabicPeriod"/>
            </a:pPr>
            <a:endParaRPr lang="en-US" sz="2800" dirty="0" smtClean="0"/>
          </a:p>
        </p:txBody>
      </p:sp>
      <p:sp>
        <p:nvSpPr>
          <p:cNvPr id="4" name="Slide Number Placeholder 3"/>
          <p:cNvSpPr>
            <a:spLocks noGrp="1"/>
          </p:cNvSpPr>
          <p:nvPr>
            <p:ph type="sldNum" sz="quarter" idx="12"/>
          </p:nvPr>
        </p:nvSpPr>
        <p:spPr/>
        <p:txBody>
          <a:bodyPr/>
          <a:lstStyle/>
          <a:p>
            <a:fld id="{36F5B7F4-3730-4FAC-9A73-622CA8686C0C}"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4473"/>
            <a:ext cx="7467600" cy="923330"/>
          </a:xfrm>
          <a:noFill/>
        </p:spPr>
        <p:txBody>
          <a:bodyPr vert="horz" wrap="squar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Conclusions Cont’d</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
        <p:nvSpPr>
          <p:cNvPr id="3" name="Content Placeholder 2"/>
          <p:cNvSpPr>
            <a:spLocks noGrp="1"/>
          </p:cNvSpPr>
          <p:nvPr>
            <p:ph idx="1"/>
          </p:nvPr>
        </p:nvSpPr>
        <p:spPr/>
        <p:txBody>
          <a:bodyPr>
            <a:normAutofit lnSpcReduction="10000"/>
          </a:bodyPr>
          <a:lstStyle/>
          <a:p>
            <a:pPr marL="550926" indent="-514350" algn="just">
              <a:spcBef>
                <a:spcPts val="0"/>
              </a:spcBef>
              <a:buClrTx/>
              <a:buFont typeface="+mj-lt"/>
              <a:buAutoNum type="arabicPeriod" startAt="4"/>
            </a:pPr>
            <a:r>
              <a:rPr lang="en-US" sz="2400" dirty="0" smtClean="0">
                <a:solidFill>
                  <a:schemeClr val="bg1"/>
                </a:solidFill>
                <a:latin typeface="Arial Narrow" pitchFamily="34" charset="0"/>
              </a:rPr>
              <a:t>In resource dependent economies like Trinidad and Tobago it may be useful to estimate the structural fiscal balance to get a clearer picture of the underlying fiscal position and the effect of fiscal policy on aggregate demand.</a:t>
            </a:r>
          </a:p>
          <a:p>
            <a:pPr marL="550926" indent="-514350" algn="just">
              <a:spcBef>
                <a:spcPts val="0"/>
              </a:spcBef>
              <a:buClrTx/>
              <a:buFont typeface="+mj-lt"/>
              <a:buAutoNum type="arabicPeriod" startAt="4"/>
            </a:pPr>
            <a:endParaRPr lang="en-US" sz="2400" dirty="0" smtClean="0">
              <a:solidFill>
                <a:schemeClr val="bg1"/>
              </a:solidFill>
              <a:latin typeface="Arial Narrow" pitchFamily="34" charset="0"/>
            </a:endParaRPr>
          </a:p>
          <a:p>
            <a:pPr marL="550926" indent="-514350" algn="just">
              <a:spcBef>
                <a:spcPts val="0"/>
              </a:spcBef>
              <a:buClrTx/>
              <a:buFont typeface="+mj-lt"/>
              <a:buAutoNum type="arabicPeriod" startAt="4"/>
            </a:pPr>
            <a:r>
              <a:rPr lang="en-US" sz="2400" dirty="0" smtClean="0">
                <a:solidFill>
                  <a:schemeClr val="bg1"/>
                </a:solidFill>
                <a:latin typeface="Arial Narrow" pitchFamily="34" charset="0"/>
              </a:rPr>
              <a:t>The energy sector provides most of the impetus for changes in aggregate demand. However, there have also been signs of an improved fiscal impulse from the non-energy sector since 2009.</a:t>
            </a:r>
          </a:p>
          <a:p>
            <a:pPr marL="550926" indent="-514350" algn="just">
              <a:spcBef>
                <a:spcPts val="0"/>
              </a:spcBef>
              <a:buClrTx/>
              <a:buFont typeface="+mj-lt"/>
              <a:buAutoNum type="arabicPeriod" startAt="4"/>
            </a:pPr>
            <a:endParaRPr lang="en-US" sz="2400" dirty="0" smtClean="0">
              <a:solidFill>
                <a:schemeClr val="bg1"/>
              </a:solidFill>
              <a:latin typeface="Arial Narrow" pitchFamily="34" charset="0"/>
            </a:endParaRPr>
          </a:p>
          <a:p>
            <a:pPr marL="550926" indent="-514350" algn="just">
              <a:spcBef>
                <a:spcPts val="0"/>
              </a:spcBef>
              <a:buClrTx/>
              <a:buFont typeface="+mj-lt"/>
              <a:buAutoNum type="arabicPeriod" startAt="4"/>
            </a:pPr>
            <a:r>
              <a:rPr lang="en-US" sz="2400" dirty="0" smtClean="0">
                <a:solidFill>
                  <a:schemeClr val="bg1"/>
                </a:solidFill>
                <a:latin typeface="Arial Narrow" pitchFamily="34" charset="0"/>
              </a:rPr>
              <a:t>As the economy attempts to return to a path of sustainable economic growth, particularly in the non-energy sector, governments’ active participation will be critical.</a:t>
            </a:r>
            <a:endParaRPr lang="en-TT" sz="2400" dirty="0">
              <a:solidFill>
                <a:schemeClr val="bg1"/>
              </a:solidFill>
              <a:latin typeface="Arial Narrow" pitchFamily="34" charset="0"/>
            </a:endParaRPr>
          </a:p>
        </p:txBody>
      </p:sp>
      <p:sp>
        <p:nvSpPr>
          <p:cNvPr id="4" name="Slide Number Placeholder 3"/>
          <p:cNvSpPr>
            <a:spLocks noGrp="1"/>
          </p:cNvSpPr>
          <p:nvPr>
            <p:ph type="sldNum" sz="quarter" idx="12"/>
          </p:nvPr>
        </p:nvSpPr>
        <p:spPr/>
        <p:txBody>
          <a:bodyPr/>
          <a:lstStyle/>
          <a:p>
            <a:fld id="{36F5B7F4-3730-4FAC-9A73-622CA8686C0C}"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0000"/>
            <a:lum/>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7543800" cy="5791200"/>
          </a:xfrm>
          <a:solidFill>
            <a:srgbClr val="002060">
              <a:alpha val="23000"/>
            </a:srgbClr>
          </a:solidFill>
        </p:spPr>
        <p:txBody>
          <a:bodyPr>
            <a:normAutofit/>
          </a:bodyPr>
          <a:lstStyle/>
          <a:p>
            <a:pPr algn="ctr">
              <a:buNone/>
            </a:pPr>
            <a:r>
              <a:rPr lang="en-US" sz="5400" b="1" dirty="0">
                <a:ln w="11430"/>
                <a:solidFill>
                  <a:srgbClr val="000080"/>
                </a:solidFill>
                <a:effectLst>
                  <a:outerShdw blurRad="50800" dist="39000" dir="5460000" algn="tl">
                    <a:srgbClr val="000000">
                      <a:alpha val="38000"/>
                    </a:srgbClr>
                  </a:outerShdw>
                </a:effectLst>
                <a:latin typeface="Arial" pitchFamily="34" charset="0"/>
                <a:cs typeface="Arial" pitchFamily="34" charset="0"/>
              </a:rPr>
              <a:t>Thank you for your </a:t>
            </a:r>
            <a:r>
              <a:rPr lang="en-US" sz="5400" b="1" dirty="0" smtClean="0">
                <a:ln w="11430"/>
                <a:solidFill>
                  <a:srgbClr val="000080"/>
                </a:solidFill>
                <a:effectLst>
                  <a:outerShdw blurRad="50800" dist="39000" dir="5460000" algn="tl">
                    <a:srgbClr val="000000">
                      <a:alpha val="38000"/>
                    </a:srgbClr>
                  </a:outerShdw>
                </a:effectLst>
                <a:latin typeface="Arial" pitchFamily="34" charset="0"/>
                <a:cs typeface="Arial" pitchFamily="34" charset="0"/>
              </a:rPr>
              <a:t>attention.</a:t>
            </a:r>
            <a:endParaRPr lang="en-US" sz="5400" b="1" dirty="0">
              <a:ln w="11430"/>
              <a:solidFill>
                <a:srgbClr val="000080"/>
              </a:solidFill>
              <a:effectLst>
                <a:outerShdw blurRad="50800" dist="39000" dir="5460000" algn="tl">
                  <a:srgbClr val="000000">
                    <a:alpha val="38000"/>
                  </a:srgbClr>
                </a:outerShdw>
              </a:effectLst>
              <a:latin typeface="Arial" pitchFamily="34" charset="0"/>
              <a:cs typeface="Arial" pitchFamily="34" charset="0"/>
            </a:endParaRPr>
          </a:p>
          <a:p>
            <a:pPr>
              <a:buNone/>
            </a:pPr>
            <a:endParaRPr lang="en-US" sz="2400" b="1" dirty="0" smtClean="0"/>
          </a:p>
          <a:p>
            <a:pPr algn="ctr">
              <a:buNone/>
            </a:pPr>
            <a:endParaRPr lang="en-US" sz="2400" dirty="0" smtClean="0">
              <a:solidFill>
                <a:schemeClr val="bg1"/>
              </a:solidFill>
            </a:endParaRPr>
          </a:p>
          <a:p>
            <a:pPr algn="ctr">
              <a:buNone/>
            </a:pPr>
            <a:endParaRPr lang="en-US" sz="2400" dirty="0" smtClean="0">
              <a:solidFill>
                <a:schemeClr val="bg1"/>
              </a:solidFill>
            </a:endParaRPr>
          </a:p>
          <a:p>
            <a:pPr algn="ctr">
              <a:buNone/>
            </a:pPr>
            <a:endParaRPr lang="en-US" sz="2400" dirty="0">
              <a:solidFill>
                <a:schemeClr val="bg1"/>
              </a:solidFill>
            </a:endParaRPr>
          </a:p>
          <a:p>
            <a:pPr algn="ctr">
              <a:buNone/>
            </a:pPr>
            <a:r>
              <a:rPr lang="en-US" sz="2400" dirty="0" smtClean="0">
                <a:solidFill>
                  <a:schemeClr val="bg1"/>
                </a:solidFill>
              </a:rPr>
              <a:t>Please feel free to e-mail your comments to</a:t>
            </a:r>
          </a:p>
          <a:p>
            <a:pPr algn="ctr">
              <a:buNone/>
            </a:pPr>
            <a:r>
              <a:rPr lang="en-US" sz="2400" dirty="0" smtClean="0">
                <a:ln>
                  <a:solidFill>
                    <a:srgbClr val="000080"/>
                  </a:solidFill>
                </a:ln>
                <a:solidFill>
                  <a:schemeClr val="bg1"/>
                </a:solidFill>
                <a:hlinkClick r:id="rId4"/>
              </a:rPr>
              <a:t>jcotton@central-bank.org.tt</a:t>
            </a:r>
            <a:r>
              <a:rPr lang="en-US" sz="2400" dirty="0" smtClean="0">
                <a:solidFill>
                  <a:schemeClr val="bg1"/>
                </a:solidFill>
              </a:rPr>
              <a:t> . This paper can be</a:t>
            </a:r>
          </a:p>
          <a:p>
            <a:pPr algn="ctr">
              <a:buNone/>
            </a:pPr>
            <a:r>
              <a:rPr lang="en-US" sz="2400" dirty="0" smtClean="0">
                <a:solidFill>
                  <a:schemeClr val="bg1"/>
                </a:solidFill>
              </a:rPr>
              <a:t>accessed on the website of the Central Bank of</a:t>
            </a:r>
          </a:p>
          <a:p>
            <a:pPr algn="ctr">
              <a:buNone/>
            </a:pPr>
            <a:r>
              <a:rPr lang="en-US" sz="2400" dirty="0" smtClean="0">
                <a:solidFill>
                  <a:schemeClr val="bg1"/>
                </a:solidFill>
              </a:rPr>
              <a:t>Trinidad and Tobago. See WP12/2013 April 2013.</a:t>
            </a:r>
            <a:endParaRPr lang="en-US" sz="2400" dirty="0">
              <a:solidFill>
                <a:schemeClr val="bg1"/>
              </a:solidFill>
            </a:endParaRPr>
          </a:p>
        </p:txBody>
      </p:sp>
      <p:sp>
        <p:nvSpPr>
          <p:cNvPr id="4" name="Slide Number Placeholder 3"/>
          <p:cNvSpPr>
            <a:spLocks noGrp="1"/>
          </p:cNvSpPr>
          <p:nvPr>
            <p:ph type="sldNum" sz="quarter" idx="12"/>
          </p:nvPr>
        </p:nvSpPr>
        <p:spPr/>
        <p:txBody>
          <a:bodyPr/>
          <a:lstStyle/>
          <a:p>
            <a:fld id="{36F5B7F4-3730-4FAC-9A73-622CA8686C0C}" type="slidenum">
              <a:rPr lang="en-US" smtClean="0"/>
              <a:pPr/>
              <a:t>26</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2340392830"/>
              </p:ext>
            </p:extLst>
          </p:nvPr>
        </p:nvGraphicFramePr>
        <p:xfrm>
          <a:off x="522968" y="1060043"/>
          <a:ext cx="7772400" cy="5425440"/>
        </p:xfrm>
        <a:graphic>
          <a:graphicData uri="http://schemas.openxmlformats.org/drawingml/2006/table">
            <a:tbl>
              <a:tblPr firstRow="1" bandRow="1">
                <a:tableStyleId>{5C22544A-7EE6-4342-B048-85BDC9FD1C3A}</a:tableStyleId>
              </a:tblPr>
              <a:tblGrid>
                <a:gridCol w="1686464"/>
                <a:gridCol w="3495136"/>
                <a:gridCol w="2590800"/>
              </a:tblGrid>
              <a:tr h="647074">
                <a:tc>
                  <a:txBody>
                    <a:bodyPr/>
                    <a:lstStyle/>
                    <a:p>
                      <a:pPr algn="ctr"/>
                      <a:r>
                        <a:rPr lang="en-US" sz="1900" dirty="0" smtClean="0">
                          <a:solidFill>
                            <a:srgbClr val="000080"/>
                          </a:solidFill>
                          <a:effectLst>
                            <a:outerShdw blurRad="38100" dist="38100" dir="2700000" algn="tl">
                              <a:srgbClr val="000000">
                                <a:alpha val="43137"/>
                              </a:srgbClr>
                            </a:outerShdw>
                          </a:effectLst>
                        </a:rPr>
                        <a:t>Main Concepts</a:t>
                      </a:r>
                      <a:endParaRPr lang="en-TT" sz="1900" dirty="0">
                        <a:solidFill>
                          <a:srgbClr val="000080"/>
                        </a:solidFill>
                        <a:effectLst>
                          <a:outerShdw blurRad="38100" dist="38100" dir="2700000" algn="tl">
                            <a:srgbClr val="000000">
                              <a:alpha val="43137"/>
                            </a:srgbClr>
                          </a:outerShdw>
                        </a:effectLst>
                      </a:endParaRPr>
                    </a:p>
                  </a:txBody>
                  <a:tcPr anchor="ctr">
                    <a:solidFill>
                      <a:srgbClr val="009999"/>
                    </a:solidFill>
                  </a:tcPr>
                </a:tc>
                <a:tc>
                  <a:txBody>
                    <a:bodyPr/>
                    <a:lstStyle/>
                    <a:p>
                      <a:pPr algn="ctr"/>
                      <a:r>
                        <a:rPr lang="en-US" sz="1900" dirty="0" smtClean="0">
                          <a:solidFill>
                            <a:srgbClr val="000080"/>
                          </a:solidFill>
                          <a:effectLst>
                            <a:outerShdw blurRad="38100" dist="38100" dir="2700000" algn="tl">
                              <a:srgbClr val="000000">
                                <a:alpha val="43137"/>
                              </a:srgbClr>
                            </a:outerShdw>
                          </a:effectLst>
                        </a:rPr>
                        <a:t>What does it tell us?</a:t>
                      </a:r>
                      <a:endParaRPr lang="en-TT" sz="1900" dirty="0">
                        <a:solidFill>
                          <a:srgbClr val="000080"/>
                        </a:solidFill>
                        <a:effectLst>
                          <a:outerShdw blurRad="38100" dist="38100" dir="2700000" algn="tl">
                            <a:srgbClr val="000000">
                              <a:alpha val="43137"/>
                            </a:srgbClr>
                          </a:outerShdw>
                        </a:effectLst>
                      </a:endParaRPr>
                    </a:p>
                  </a:txBody>
                  <a:tcPr>
                    <a:solidFill>
                      <a:srgbClr val="009999"/>
                    </a:solidFill>
                  </a:tcPr>
                </a:tc>
                <a:tc>
                  <a:txBody>
                    <a:bodyPr/>
                    <a:lstStyle/>
                    <a:p>
                      <a:pPr algn="ctr"/>
                      <a:r>
                        <a:rPr lang="en-US" sz="1900" dirty="0" smtClean="0">
                          <a:solidFill>
                            <a:srgbClr val="000080"/>
                          </a:solidFill>
                          <a:effectLst>
                            <a:outerShdw blurRad="38100" dist="38100" dir="2700000" algn="tl">
                              <a:srgbClr val="000000">
                                <a:alpha val="43137"/>
                              </a:srgbClr>
                            </a:outerShdw>
                          </a:effectLst>
                        </a:rPr>
                        <a:t>How is it </a:t>
                      </a:r>
                    </a:p>
                    <a:p>
                      <a:pPr algn="ctr"/>
                      <a:r>
                        <a:rPr lang="en-US" sz="1900" dirty="0" smtClean="0">
                          <a:solidFill>
                            <a:srgbClr val="000080"/>
                          </a:solidFill>
                          <a:effectLst>
                            <a:outerShdw blurRad="38100" dist="38100" dir="2700000" algn="tl">
                              <a:srgbClr val="000000">
                                <a:alpha val="43137"/>
                              </a:srgbClr>
                            </a:outerShdw>
                          </a:effectLst>
                        </a:rPr>
                        <a:t> measured?</a:t>
                      </a:r>
                      <a:endParaRPr lang="en-TT" sz="1900" dirty="0">
                        <a:solidFill>
                          <a:srgbClr val="000080"/>
                        </a:solidFill>
                        <a:effectLst>
                          <a:outerShdw blurRad="38100" dist="38100" dir="2700000" algn="tl">
                            <a:srgbClr val="000000">
                              <a:alpha val="43137"/>
                            </a:srgbClr>
                          </a:outerShdw>
                        </a:effectLst>
                      </a:endParaRPr>
                    </a:p>
                  </a:txBody>
                  <a:tcPr>
                    <a:solidFill>
                      <a:srgbClr val="009999"/>
                    </a:solidFill>
                  </a:tcPr>
                </a:tc>
              </a:tr>
              <a:tr h="842717">
                <a:tc>
                  <a:txBody>
                    <a:bodyPr/>
                    <a:lstStyle/>
                    <a:p>
                      <a:pPr algn="ctr">
                        <a:lnSpc>
                          <a:spcPct val="150000"/>
                        </a:lnSpc>
                      </a:pPr>
                      <a:r>
                        <a:rPr lang="en-US" sz="1800" b="1" dirty="0" smtClean="0">
                          <a:solidFill>
                            <a:schemeClr val="bg1"/>
                          </a:solidFill>
                          <a:effectLst>
                            <a:outerShdw blurRad="38100" dist="38100" dir="2700000" algn="tl">
                              <a:srgbClr val="000000">
                                <a:alpha val="43137"/>
                              </a:srgbClr>
                            </a:outerShdw>
                          </a:effectLst>
                          <a:latin typeface="Arial Narrow" pitchFamily="34" charset="0"/>
                        </a:rPr>
                        <a:t>Overall Fiscal Balance</a:t>
                      </a:r>
                      <a:endParaRPr lang="en-TT" sz="1800" b="1" dirty="0">
                        <a:solidFill>
                          <a:schemeClr val="bg1"/>
                        </a:solidFill>
                        <a:effectLst>
                          <a:outerShdw blurRad="38100" dist="38100" dir="2700000" algn="tl">
                            <a:srgbClr val="000000">
                              <a:alpha val="43137"/>
                            </a:srgbClr>
                          </a:outerShdw>
                        </a:effectLst>
                        <a:latin typeface="Arial Narrow" pitchFamily="34" charset="0"/>
                      </a:endParaRPr>
                    </a:p>
                  </a:txBody>
                  <a:tcPr anchor="ctr">
                    <a:solidFill>
                      <a:srgbClr val="009999"/>
                    </a:solidFill>
                  </a:tcPr>
                </a:tc>
                <a:tc>
                  <a:txBody>
                    <a:bodyPr/>
                    <a:lstStyle/>
                    <a:p>
                      <a:pPr algn="l"/>
                      <a:r>
                        <a:rPr lang="en-US" sz="1800" b="0" dirty="0" smtClean="0">
                          <a:solidFill>
                            <a:schemeClr val="bg1"/>
                          </a:solidFill>
                          <a:latin typeface="Arial Narrow" pitchFamily="34" charset="0"/>
                        </a:rPr>
                        <a:t>Provides </a:t>
                      </a:r>
                      <a:r>
                        <a:rPr lang="en-US" sz="1800" b="0" dirty="0" smtClean="0">
                          <a:solidFill>
                            <a:schemeClr val="bg1"/>
                          </a:solidFill>
                          <a:latin typeface="Arial Narrow" pitchFamily="34" charset="0"/>
                        </a:rPr>
                        <a:t>an indication of </a:t>
                      </a:r>
                      <a:r>
                        <a:rPr lang="en-US" sz="1800" b="0" dirty="0" smtClean="0">
                          <a:solidFill>
                            <a:schemeClr val="bg1"/>
                          </a:solidFill>
                          <a:latin typeface="Arial Narrow" pitchFamily="34" charset="0"/>
                        </a:rPr>
                        <a:t>the impact of fiscal policy on</a:t>
                      </a:r>
                      <a:r>
                        <a:rPr lang="en-US" sz="1800" b="0" baseline="0" dirty="0" smtClean="0">
                          <a:solidFill>
                            <a:schemeClr val="bg1"/>
                          </a:solidFill>
                          <a:latin typeface="Arial Narrow" pitchFamily="34" charset="0"/>
                        </a:rPr>
                        <a:t> </a:t>
                      </a:r>
                      <a:r>
                        <a:rPr lang="en-US" sz="1800" b="0" dirty="0" smtClean="0">
                          <a:solidFill>
                            <a:schemeClr val="bg1"/>
                          </a:solidFill>
                          <a:latin typeface="Arial Narrow" pitchFamily="34" charset="0"/>
                        </a:rPr>
                        <a:t>domestic demand and financial resources. </a:t>
                      </a:r>
                      <a:endParaRPr lang="en-TT" sz="1800" b="0" dirty="0">
                        <a:solidFill>
                          <a:schemeClr val="bg1"/>
                        </a:solidFill>
                        <a:latin typeface="Arial Narrow" pitchFamily="34" charset="0"/>
                      </a:endParaRPr>
                    </a:p>
                  </a:txBody>
                  <a:tcPr>
                    <a:solidFill>
                      <a:srgbClr val="009999"/>
                    </a:solidFill>
                  </a:tcPr>
                </a:tc>
                <a:tc>
                  <a:txBody>
                    <a:bodyPr/>
                    <a:lstStyle/>
                    <a:p>
                      <a:pPr algn="l"/>
                      <a:r>
                        <a:rPr lang="en-US" sz="1800" b="0" baseline="0" dirty="0" smtClean="0">
                          <a:solidFill>
                            <a:schemeClr val="bg1"/>
                          </a:solidFill>
                          <a:latin typeface="Arial Narrow" pitchFamily="34" charset="0"/>
                        </a:rPr>
                        <a:t>Overall Fiscal Balance</a:t>
                      </a:r>
                    </a:p>
                    <a:p>
                      <a:pPr algn="l"/>
                      <a:r>
                        <a:rPr lang="en-US" sz="1800" b="0" baseline="0" dirty="0" smtClean="0">
                          <a:solidFill>
                            <a:schemeClr val="bg1"/>
                          </a:solidFill>
                          <a:latin typeface="Arial Narrow" pitchFamily="34" charset="0"/>
                        </a:rPr>
                        <a:t>=TR-TE</a:t>
                      </a:r>
                      <a:endParaRPr lang="en-TT" sz="1800" b="0" dirty="0">
                        <a:solidFill>
                          <a:schemeClr val="bg1"/>
                        </a:solidFill>
                        <a:latin typeface="Arial Narrow" pitchFamily="34" charset="0"/>
                      </a:endParaRPr>
                    </a:p>
                  </a:txBody>
                  <a:tcPr>
                    <a:solidFill>
                      <a:srgbClr val="009999"/>
                    </a:solidFill>
                  </a:tcPr>
                </a:tc>
              </a:tr>
              <a:tr h="842717">
                <a:tc>
                  <a:txBody>
                    <a:bodyPr/>
                    <a:lstStyle/>
                    <a:p>
                      <a:pPr algn="ctr">
                        <a:lnSpc>
                          <a:spcPct val="150000"/>
                        </a:lnSpc>
                      </a:pPr>
                      <a:r>
                        <a:rPr lang="en-US" sz="1800" b="1" dirty="0" smtClean="0">
                          <a:solidFill>
                            <a:schemeClr val="bg1"/>
                          </a:solidFill>
                          <a:effectLst>
                            <a:outerShdw blurRad="38100" dist="38100" dir="2700000" algn="tl">
                              <a:srgbClr val="000000">
                                <a:alpha val="43137"/>
                              </a:srgbClr>
                            </a:outerShdw>
                          </a:effectLst>
                          <a:latin typeface="Arial Narrow" pitchFamily="34" charset="0"/>
                        </a:rPr>
                        <a:t>Fiscal impulse</a:t>
                      </a:r>
                      <a:endParaRPr lang="en-TT" sz="1800" b="1" dirty="0">
                        <a:solidFill>
                          <a:schemeClr val="bg1"/>
                        </a:solidFill>
                        <a:effectLst>
                          <a:outerShdw blurRad="38100" dist="38100" dir="2700000" algn="tl">
                            <a:srgbClr val="000000">
                              <a:alpha val="43137"/>
                            </a:srgbClr>
                          </a:outerShdw>
                        </a:effectLst>
                        <a:latin typeface="Arial Narrow" pitchFamily="34" charset="0"/>
                      </a:endParaRPr>
                    </a:p>
                  </a:txBody>
                  <a:tcPr anchor="ctr">
                    <a:solidFill>
                      <a:srgbClr val="009999"/>
                    </a:solidFill>
                  </a:tcPr>
                </a:tc>
                <a:tc>
                  <a:txBody>
                    <a:bodyPr/>
                    <a:lstStyle/>
                    <a:p>
                      <a:pPr algn="l"/>
                      <a:r>
                        <a:rPr lang="en-US" sz="1800" b="0" baseline="0" dirty="0" smtClean="0">
                          <a:solidFill>
                            <a:schemeClr val="bg1"/>
                          </a:solidFill>
                          <a:latin typeface="Arial Narrow" pitchFamily="34" charset="0"/>
                        </a:rPr>
                        <a:t>Provides an indication as</a:t>
                      </a:r>
                      <a:r>
                        <a:rPr lang="en-US" sz="1800" b="0" dirty="0" smtClean="0">
                          <a:solidFill>
                            <a:schemeClr val="bg1"/>
                          </a:solidFill>
                          <a:latin typeface="Arial Narrow" pitchFamily="34" charset="0"/>
                        </a:rPr>
                        <a:t> to whether fiscal policy is becoming more or less expansionary over time.</a:t>
                      </a:r>
                      <a:endParaRPr lang="en-TT" sz="1800" b="0" dirty="0">
                        <a:solidFill>
                          <a:schemeClr val="bg1"/>
                        </a:solidFill>
                        <a:latin typeface="Arial Narrow" pitchFamily="34" charset="0"/>
                      </a:endParaRPr>
                    </a:p>
                  </a:txBody>
                  <a:tcPr>
                    <a:solidFill>
                      <a:srgbClr val="009999"/>
                    </a:solidFill>
                  </a:tcPr>
                </a:tc>
                <a:tc>
                  <a:txBody>
                    <a:bodyPr/>
                    <a:lstStyle/>
                    <a:p>
                      <a:pPr algn="l"/>
                      <a:r>
                        <a:rPr lang="en-US" sz="1800" b="0" dirty="0" smtClean="0">
                          <a:solidFill>
                            <a:schemeClr val="bg1"/>
                          </a:solidFill>
                          <a:latin typeface="Arial Narrow" pitchFamily="34" charset="0"/>
                        </a:rPr>
                        <a:t>Measured as the change in the structural balance</a:t>
                      </a:r>
                      <a:endParaRPr lang="en-TT" sz="1800" b="0" dirty="0">
                        <a:solidFill>
                          <a:schemeClr val="bg1"/>
                        </a:solidFill>
                        <a:latin typeface="Arial Narrow" pitchFamily="34" charset="0"/>
                      </a:endParaRPr>
                    </a:p>
                  </a:txBody>
                  <a:tcPr>
                    <a:solidFill>
                      <a:srgbClr val="009999"/>
                    </a:solidFill>
                  </a:tcPr>
                </a:tc>
              </a:tr>
              <a:tr h="1348347">
                <a:tc>
                  <a:txBody>
                    <a:bodyPr/>
                    <a:lstStyle/>
                    <a:p>
                      <a:pPr algn="ctr">
                        <a:lnSpc>
                          <a:spcPct val="150000"/>
                        </a:lnSpc>
                      </a:pPr>
                      <a:r>
                        <a:rPr lang="en-US" sz="1800" b="1" dirty="0" smtClean="0">
                          <a:solidFill>
                            <a:schemeClr val="bg1"/>
                          </a:solidFill>
                          <a:effectLst>
                            <a:outerShdw blurRad="38100" dist="38100" dir="2700000" algn="tl">
                              <a:srgbClr val="000000">
                                <a:alpha val="43137"/>
                              </a:srgbClr>
                            </a:outerShdw>
                          </a:effectLst>
                          <a:latin typeface="Arial Narrow" pitchFamily="34" charset="0"/>
                        </a:rPr>
                        <a:t>Expansionary</a:t>
                      </a:r>
                      <a:r>
                        <a:rPr lang="en-US" sz="1800" b="1" baseline="0" dirty="0" smtClean="0">
                          <a:solidFill>
                            <a:schemeClr val="bg1"/>
                          </a:solidFill>
                          <a:effectLst>
                            <a:outerShdw blurRad="38100" dist="38100" dir="2700000" algn="tl">
                              <a:srgbClr val="000000">
                                <a:alpha val="43137"/>
                              </a:srgbClr>
                            </a:outerShdw>
                          </a:effectLst>
                          <a:latin typeface="Arial Narrow" pitchFamily="34" charset="0"/>
                        </a:rPr>
                        <a:t> Fiscal Policy</a:t>
                      </a:r>
                      <a:endParaRPr lang="en-TT" sz="1800" b="1" dirty="0">
                        <a:solidFill>
                          <a:schemeClr val="bg1"/>
                        </a:solidFill>
                        <a:effectLst>
                          <a:outerShdw blurRad="38100" dist="38100" dir="2700000" algn="tl">
                            <a:srgbClr val="000000">
                              <a:alpha val="43137"/>
                            </a:srgbClr>
                          </a:outerShdw>
                        </a:effectLst>
                        <a:latin typeface="Arial Narrow" pitchFamily="34" charset="0"/>
                      </a:endParaRPr>
                    </a:p>
                  </a:txBody>
                  <a:tcPr anchor="ctr">
                    <a:solidFill>
                      <a:srgbClr val="009999"/>
                    </a:solidFill>
                  </a:tcPr>
                </a:tc>
                <a:tc>
                  <a:txBody>
                    <a:bodyPr/>
                    <a:lstStyle/>
                    <a:p>
                      <a:pPr algn="l"/>
                      <a:r>
                        <a:rPr lang="en-TT" sz="1800" dirty="0" smtClean="0">
                          <a:solidFill>
                            <a:schemeClr val="bg1"/>
                          </a:solidFill>
                          <a:latin typeface="Arial Narrow" pitchFamily="34" charset="0"/>
                        </a:rPr>
                        <a:t>An </a:t>
                      </a:r>
                      <a:r>
                        <a:rPr lang="en-TT" sz="1800" i="1" dirty="0" smtClean="0">
                          <a:solidFill>
                            <a:schemeClr val="bg1"/>
                          </a:solidFill>
                          <a:latin typeface="Arial Narrow" pitchFamily="34" charset="0"/>
                        </a:rPr>
                        <a:t>increase</a:t>
                      </a:r>
                      <a:r>
                        <a:rPr lang="en-TT" sz="1800" dirty="0" smtClean="0">
                          <a:solidFill>
                            <a:schemeClr val="bg1"/>
                          </a:solidFill>
                          <a:latin typeface="Arial Narrow" pitchFamily="34" charset="0"/>
                        </a:rPr>
                        <a:t> in government expenditures and/or a </a:t>
                      </a:r>
                      <a:r>
                        <a:rPr lang="en-TT" sz="1800" i="1" dirty="0" smtClean="0">
                          <a:solidFill>
                            <a:schemeClr val="bg1"/>
                          </a:solidFill>
                          <a:latin typeface="Arial Narrow" pitchFamily="34" charset="0"/>
                        </a:rPr>
                        <a:t>decrease</a:t>
                      </a:r>
                      <a:r>
                        <a:rPr lang="en-TT" sz="1800" dirty="0" smtClean="0">
                          <a:solidFill>
                            <a:schemeClr val="bg1"/>
                          </a:solidFill>
                          <a:latin typeface="Arial Narrow" pitchFamily="34" charset="0"/>
                        </a:rPr>
                        <a:t> in taxes that causes the government's budget deficit to increase or its budget surplus to decrease. </a:t>
                      </a:r>
                      <a:endParaRPr lang="en-TT" sz="1800" dirty="0">
                        <a:solidFill>
                          <a:schemeClr val="bg1"/>
                        </a:solidFill>
                        <a:latin typeface="Arial Narrow" pitchFamily="34" charset="0"/>
                      </a:endParaRPr>
                    </a:p>
                  </a:txBody>
                  <a:tcPr>
                    <a:solidFill>
                      <a:srgbClr val="0099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latin typeface="Arial Narrow" pitchFamily="34" charset="0"/>
                        </a:rPr>
                        <a:t>Measured as the change in the overall</a:t>
                      </a:r>
                      <a:r>
                        <a:rPr lang="en-US" sz="1800" baseline="0" dirty="0" smtClean="0">
                          <a:solidFill>
                            <a:schemeClr val="bg1"/>
                          </a:solidFill>
                          <a:latin typeface="Arial Narrow" pitchFamily="34" charset="0"/>
                        </a:rPr>
                        <a:t> fiscal </a:t>
                      </a:r>
                      <a:r>
                        <a:rPr lang="en-US" sz="1800" dirty="0" smtClean="0">
                          <a:solidFill>
                            <a:schemeClr val="bg1"/>
                          </a:solidFill>
                          <a:latin typeface="Arial Narrow" pitchFamily="34" charset="0"/>
                        </a:rPr>
                        <a:t>balance or primary balance.</a:t>
                      </a:r>
                      <a:endParaRPr lang="en-TT" sz="1800" dirty="0" smtClean="0">
                        <a:solidFill>
                          <a:schemeClr val="bg1"/>
                        </a:solidFill>
                        <a:latin typeface="Arial Narrow" pitchFamily="34" charset="0"/>
                      </a:endParaRPr>
                    </a:p>
                  </a:txBody>
                  <a:tcPr>
                    <a:solidFill>
                      <a:srgbClr val="009999"/>
                    </a:solidFill>
                  </a:tcPr>
                </a:tc>
              </a:tr>
              <a:tr h="1348347">
                <a:tc>
                  <a:txBody>
                    <a:bodyPr/>
                    <a:lstStyle/>
                    <a:p>
                      <a:pPr algn="ctr">
                        <a:lnSpc>
                          <a:spcPct val="150000"/>
                        </a:lnSpc>
                      </a:pPr>
                      <a:r>
                        <a:rPr lang="en-US" sz="1800" b="1" dirty="0" smtClean="0">
                          <a:solidFill>
                            <a:schemeClr val="bg1"/>
                          </a:solidFill>
                          <a:effectLst>
                            <a:outerShdw blurRad="38100" dist="38100" dir="2700000" algn="tl">
                              <a:srgbClr val="000000">
                                <a:alpha val="43137"/>
                              </a:srgbClr>
                            </a:outerShdw>
                          </a:effectLst>
                          <a:latin typeface="Arial Narrow" pitchFamily="34" charset="0"/>
                        </a:rPr>
                        <a:t>Contractionary</a:t>
                      </a:r>
                      <a:r>
                        <a:rPr lang="en-US" sz="1800" b="1" baseline="0" dirty="0" smtClean="0">
                          <a:solidFill>
                            <a:schemeClr val="bg1"/>
                          </a:solidFill>
                          <a:effectLst>
                            <a:outerShdw blurRad="38100" dist="38100" dir="2700000" algn="tl">
                              <a:srgbClr val="000000">
                                <a:alpha val="43137"/>
                              </a:srgbClr>
                            </a:outerShdw>
                          </a:effectLst>
                          <a:latin typeface="Arial Narrow" pitchFamily="34" charset="0"/>
                        </a:rPr>
                        <a:t> Fiscal Policy</a:t>
                      </a:r>
                      <a:endParaRPr lang="en-TT" sz="1800" b="1" dirty="0">
                        <a:solidFill>
                          <a:schemeClr val="bg1"/>
                        </a:solidFill>
                        <a:effectLst>
                          <a:outerShdw blurRad="38100" dist="38100" dir="2700000" algn="tl">
                            <a:srgbClr val="000000">
                              <a:alpha val="43137"/>
                            </a:srgbClr>
                          </a:outerShdw>
                        </a:effectLst>
                        <a:latin typeface="Arial Narrow" pitchFamily="34" charset="0"/>
                      </a:endParaRPr>
                    </a:p>
                  </a:txBody>
                  <a:tcPr anchor="ctr">
                    <a:solidFill>
                      <a:srgbClr val="009999"/>
                    </a:solidFill>
                  </a:tcPr>
                </a:tc>
                <a:tc>
                  <a:txBody>
                    <a:bodyPr/>
                    <a:lstStyle/>
                    <a:p>
                      <a:pPr algn="l"/>
                      <a:r>
                        <a:rPr lang="en-TT" sz="1800" dirty="0" smtClean="0">
                          <a:solidFill>
                            <a:schemeClr val="bg1"/>
                          </a:solidFill>
                          <a:latin typeface="Arial Narrow" pitchFamily="34" charset="0"/>
                        </a:rPr>
                        <a:t>A </a:t>
                      </a:r>
                      <a:r>
                        <a:rPr lang="en-TT" sz="1800" i="1" dirty="0" smtClean="0">
                          <a:solidFill>
                            <a:schemeClr val="bg1"/>
                          </a:solidFill>
                          <a:latin typeface="Arial Narrow" pitchFamily="34" charset="0"/>
                        </a:rPr>
                        <a:t>decrease</a:t>
                      </a:r>
                      <a:r>
                        <a:rPr lang="en-TT" sz="1800" dirty="0" smtClean="0">
                          <a:solidFill>
                            <a:schemeClr val="bg1"/>
                          </a:solidFill>
                          <a:latin typeface="Arial Narrow" pitchFamily="34" charset="0"/>
                        </a:rPr>
                        <a:t> in government expenditures and/or an </a:t>
                      </a:r>
                      <a:r>
                        <a:rPr lang="en-TT" sz="1800" i="1" dirty="0" smtClean="0">
                          <a:solidFill>
                            <a:schemeClr val="bg1"/>
                          </a:solidFill>
                          <a:latin typeface="Arial Narrow" pitchFamily="34" charset="0"/>
                        </a:rPr>
                        <a:t>increase</a:t>
                      </a:r>
                      <a:r>
                        <a:rPr lang="en-TT" sz="1800" dirty="0" smtClean="0">
                          <a:solidFill>
                            <a:schemeClr val="bg1"/>
                          </a:solidFill>
                          <a:latin typeface="Arial Narrow" pitchFamily="34" charset="0"/>
                        </a:rPr>
                        <a:t> in taxes that causes the government's budget deficit to decrease or its budget surplus to increase. </a:t>
                      </a:r>
                      <a:endParaRPr lang="en-TT" sz="1800" dirty="0">
                        <a:solidFill>
                          <a:schemeClr val="bg1"/>
                        </a:solidFill>
                        <a:latin typeface="Arial Narrow" pitchFamily="34" charset="0"/>
                      </a:endParaRPr>
                    </a:p>
                  </a:txBody>
                  <a:tcPr>
                    <a:solidFill>
                      <a:srgbClr val="0099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latin typeface="Arial Narrow" pitchFamily="34" charset="0"/>
                        </a:rPr>
                        <a:t>Measured as the change in the overall fiscal balance or primary balance.</a:t>
                      </a:r>
                      <a:endParaRPr lang="en-TT" sz="1800" dirty="0" smtClean="0">
                        <a:solidFill>
                          <a:schemeClr val="bg1"/>
                        </a:solidFill>
                        <a:latin typeface="Arial Narrow" pitchFamily="34" charset="0"/>
                      </a:endParaRPr>
                    </a:p>
                  </a:txBody>
                  <a:tcPr>
                    <a:solidFill>
                      <a:srgbClr val="009999"/>
                    </a:solidFill>
                  </a:tcPr>
                </a:tc>
              </a:tr>
            </a:tbl>
          </a:graphicData>
        </a:graphic>
      </p:graphicFrame>
      <p:sp>
        <p:nvSpPr>
          <p:cNvPr id="4" name="Slide Number Placeholder 3"/>
          <p:cNvSpPr>
            <a:spLocks noGrp="1"/>
          </p:cNvSpPr>
          <p:nvPr>
            <p:ph type="sldNum" sz="quarter" idx="12"/>
          </p:nvPr>
        </p:nvSpPr>
        <p:spPr/>
        <p:txBody>
          <a:bodyPr/>
          <a:lstStyle/>
          <a:p>
            <a:fld id="{3998C21D-69D6-4EF6-B5C1-549E5F2E6259}" type="slidenum">
              <a:rPr lang="en-TT" smtClean="0"/>
              <a:pPr/>
              <a:t>3</a:t>
            </a:fld>
            <a:endParaRPr lang="en-TT" dirty="0"/>
          </a:p>
        </p:txBody>
      </p:sp>
      <p:sp>
        <p:nvSpPr>
          <p:cNvPr id="5" name="Date Placeholder 4"/>
          <p:cNvSpPr>
            <a:spLocks noGrp="1"/>
          </p:cNvSpPr>
          <p:nvPr>
            <p:ph type="dt" sz="half" idx="10"/>
          </p:nvPr>
        </p:nvSpPr>
        <p:spPr/>
        <p:txBody>
          <a:bodyPr/>
          <a:lstStyle/>
          <a:p>
            <a:fld id="{CE20412E-34B9-42CF-A2DA-B4EBF2CB5E60}" type="datetime1">
              <a:rPr lang="en-US" smtClean="0"/>
              <a:pPr/>
              <a:t>5/3/2013</a:t>
            </a:fld>
            <a:endParaRPr lang="en-TT" dirty="0"/>
          </a:p>
        </p:txBody>
      </p:sp>
      <p:sp>
        <p:nvSpPr>
          <p:cNvPr id="7" name="Rectangle 6"/>
          <p:cNvSpPr/>
          <p:nvPr/>
        </p:nvSpPr>
        <p:spPr>
          <a:xfrm>
            <a:off x="2297052" y="152400"/>
            <a:ext cx="4224233"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Background</a:t>
            </a:r>
          </a:p>
          <a:p>
            <a:pPr algn="ct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49" y="4361"/>
            <a:ext cx="6609502" cy="923330"/>
          </a:xfr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Background Cont’d</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566367599"/>
              </p:ext>
            </p:extLst>
          </p:nvPr>
        </p:nvGraphicFramePr>
        <p:xfrm>
          <a:off x="457201" y="1142999"/>
          <a:ext cx="7848598" cy="5151120"/>
        </p:xfrm>
        <a:graphic>
          <a:graphicData uri="http://schemas.openxmlformats.org/drawingml/2006/table">
            <a:tbl>
              <a:tblPr firstRow="1" bandRow="1">
                <a:tableStyleId>{5C22544A-7EE6-4342-B048-85BDC9FD1C3A}</a:tableStyleId>
              </a:tblPr>
              <a:tblGrid>
                <a:gridCol w="1671459"/>
                <a:gridCol w="4069644"/>
                <a:gridCol w="2107495"/>
              </a:tblGrid>
              <a:tr h="5840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900" b="1" kern="1200" dirty="0" smtClean="0">
                          <a:solidFill>
                            <a:srgbClr val="000080"/>
                          </a:solidFill>
                          <a:effectLst>
                            <a:outerShdw blurRad="38100" dist="38100" dir="2700000" algn="tl">
                              <a:srgbClr val="000000">
                                <a:alpha val="43137"/>
                              </a:srgbClr>
                            </a:outerShdw>
                          </a:effectLst>
                          <a:latin typeface="+mn-lt"/>
                          <a:ea typeface="+mn-ea"/>
                          <a:cs typeface="+mn-cs"/>
                        </a:rPr>
                        <a:t>Main Concepts</a:t>
                      </a:r>
                      <a:endParaRPr kumimoji="0" lang="en-TT" sz="1900" b="1" kern="1200" dirty="0">
                        <a:solidFill>
                          <a:srgbClr val="000080"/>
                        </a:solidFill>
                        <a:effectLst>
                          <a:outerShdw blurRad="38100" dist="38100" dir="2700000" algn="tl">
                            <a:srgbClr val="000000">
                              <a:alpha val="43137"/>
                            </a:srgbClr>
                          </a:outerShdw>
                        </a:effectLst>
                        <a:latin typeface="+mn-lt"/>
                        <a:ea typeface="+mn-ea"/>
                        <a:cs typeface="+mn-cs"/>
                      </a:endParaRPr>
                    </a:p>
                  </a:txBody>
                  <a:tcPr anchor="ctr">
                    <a:solidFill>
                      <a:srgbClr val="0099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900" b="1" kern="1200" dirty="0" smtClean="0">
                          <a:solidFill>
                            <a:srgbClr val="000080"/>
                          </a:solidFill>
                          <a:effectLst>
                            <a:outerShdw blurRad="38100" dist="38100" dir="2700000" algn="tl">
                              <a:srgbClr val="000000">
                                <a:alpha val="43137"/>
                              </a:srgbClr>
                            </a:outerShdw>
                          </a:effectLst>
                          <a:latin typeface="+mn-lt"/>
                          <a:ea typeface="+mn-ea"/>
                          <a:cs typeface="+mn-cs"/>
                        </a:rPr>
                        <a:t>What does it tell us?</a:t>
                      </a:r>
                      <a:endParaRPr kumimoji="0" lang="en-TT" sz="1900" b="1" kern="1200" dirty="0">
                        <a:solidFill>
                          <a:srgbClr val="000080"/>
                        </a:solidFill>
                        <a:effectLst>
                          <a:outerShdw blurRad="38100" dist="38100" dir="2700000" algn="tl">
                            <a:srgbClr val="000000">
                              <a:alpha val="43137"/>
                            </a:srgbClr>
                          </a:outerShdw>
                        </a:effectLst>
                        <a:latin typeface="+mn-lt"/>
                        <a:ea typeface="+mn-ea"/>
                        <a:cs typeface="+mn-cs"/>
                      </a:endParaRPr>
                    </a:p>
                  </a:txBody>
                  <a:tcPr anchor="ctr">
                    <a:solidFill>
                      <a:srgbClr val="0099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900" b="1" kern="1200" dirty="0" smtClean="0">
                          <a:solidFill>
                            <a:srgbClr val="000080"/>
                          </a:solidFill>
                          <a:effectLst>
                            <a:outerShdw blurRad="38100" dist="38100" dir="2700000" algn="tl">
                              <a:srgbClr val="000000">
                                <a:alpha val="43137"/>
                              </a:srgbClr>
                            </a:outerShdw>
                          </a:effectLst>
                          <a:latin typeface="+mn-lt"/>
                          <a:ea typeface="+mn-ea"/>
                          <a:cs typeface="+mn-cs"/>
                        </a:rPr>
                        <a:t>How is it measured?</a:t>
                      </a:r>
                      <a:endParaRPr kumimoji="0" lang="en-TT" sz="1900" b="1" kern="1200" dirty="0">
                        <a:solidFill>
                          <a:srgbClr val="000080"/>
                        </a:solidFill>
                        <a:effectLst>
                          <a:outerShdw blurRad="38100" dist="38100" dir="2700000" algn="tl">
                            <a:srgbClr val="000000">
                              <a:alpha val="43137"/>
                            </a:srgbClr>
                          </a:outerShdw>
                        </a:effectLst>
                        <a:latin typeface="+mn-lt"/>
                        <a:ea typeface="+mn-ea"/>
                        <a:cs typeface="+mn-cs"/>
                      </a:endParaRPr>
                    </a:p>
                  </a:txBody>
                  <a:tcPr anchor="ctr">
                    <a:solidFill>
                      <a:srgbClr val="009999"/>
                    </a:solidFill>
                  </a:tcPr>
                </a:tc>
              </a:tr>
              <a:tr h="8760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bg1"/>
                          </a:solidFill>
                          <a:effectLst>
                            <a:outerShdw blurRad="38100" dist="38100" dir="2700000" algn="tl">
                              <a:srgbClr val="000000">
                                <a:alpha val="43137"/>
                              </a:srgbClr>
                            </a:outerShdw>
                          </a:effectLst>
                          <a:latin typeface="Arial Narrow" pitchFamily="34" charset="0"/>
                          <a:ea typeface="+mn-ea"/>
                          <a:cs typeface="+mn-cs"/>
                        </a:rPr>
                        <a:t>Cyclical Adjustment</a:t>
                      </a:r>
                      <a:endParaRPr kumimoji="0" lang="en-TT" sz="1800" b="1" kern="1200" dirty="0">
                        <a:solidFill>
                          <a:schemeClr val="bg1"/>
                        </a:solidFill>
                        <a:effectLst>
                          <a:outerShdw blurRad="38100" dist="38100" dir="2700000" algn="tl">
                            <a:srgbClr val="000000">
                              <a:alpha val="43137"/>
                            </a:srgbClr>
                          </a:outerShdw>
                        </a:effectLst>
                        <a:latin typeface="Arial Narrow" pitchFamily="34" charset="0"/>
                        <a:ea typeface="+mn-ea"/>
                        <a:cs typeface="+mn-cs"/>
                      </a:endParaRPr>
                    </a:p>
                  </a:txBody>
                  <a:tcPr anchor="ctr">
                    <a:solidFill>
                      <a:srgbClr val="0099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bg1"/>
                          </a:solidFill>
                          <a:latin typeface="Arial Narrow" pitchFamily="34" charset="0"/>
                          <a:ea typeface="+mn-ea"/>
                          <a:cs typeface="+mn-cs"/>
                        </a:rPr>
                        <a:t>It removes the cyclical component of a time series and provides a sense of the underlying movements in a time series.</a:t>
                      </a:r>
                      <a:endParaRPr kumimoji="0" lang="en-TT" sz="1800" kern="1200" dirty="0">
                        <a:solidFill>
                          <a:schemeClr val="bg1"/>
                        </a:solidFill>
                        <a:latin typeface="Arial Narrow" pitchFamily="34" charset="0"/>
                        <a:ea typeface="+mn-ea"/>
                        <a:cs typeface="+mn-cs"/>
                      </a:endParaRPr>
                    </a:p>
                  </a:txBody>
                  <a:tcPr>
                    <a:solidFill>
                      <a:srgbClr val="0099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bg1"/>
                          </a:solidFill>
                          <a:latin typeface="Arial Narrow" pitchFamily="34" charset="0"/>
                          <a:ea typeface="+mn-ea"/>
                          <a:cs typeface="+mn-cs"/>
                        </a:rPr>
                        <a:t>The </a:t>
                      </a:r>
                      <a:r>
                        <a:rPr kumimoji="0" lang="en-US" sz="1800" kern="1200" dirty="0" err="1" smtClean="0">
                          <a:solidFill>
                            <a:schemeClr val="bg1"/>
                          </a:solidFill>
                          <a:latin typeface="Arial Narrow" pitchFamily="34" charset="0"/>
                          <a:ea typeface="+mn-ea"/>
                          <a:cs typeface="+mn-cs"/>
                        </a:rPr>
                        <a:t>Hodrick</a:t>
                      </a:r>
                      <a:r>
                        <a:rPr kumimoji="0" lang="en-US" sz="1800" kern="1200" dirty="0" smtClean="0">
                          <a:solidFill>
                            <a:schemeClr val="bg1"/>
                          </a:solidFill>
                          <a:latin typeface="Arial Narrow" pitchFamily="34" charset="0"/>
                          <a:ea typeface="+mn-ea"/>
                          <a:cs typeface="+mn-cs"/>
                        </a:rPr>
                        <a:t>-Prescott (HP) Filter</a:t>
                      </a:r>
                      <a:endParaRPr kumimoji="0" lang="en-TT" sz="1800" kern="1200" dirty="0">
                        <a:solidFill>
                          <a:schemeClr val="bg1"/>
                        </a:solidFill>
                        <a:latin typeface="Arial Narrow" pitchFamily="34" charset="0"/>
                        <a:ea typeface="+mn-ea"/>
                        <a:cs typeface="+mn-cs"/>
                      </a:endParaRPr>
                    </a:p>
                  </a:txBody>
                  <a:tcPr>
                    <a:solidFill>
                      <a:srgbClr val="009999"/>
                    </a:solidFill>
                  </a:tcPr>
                </a:tc>
              </a:tr>
              <a:tr h="11388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kern="1200" smtClean="0">
                          <a:solidFill>
                            <a:schemeClr val="bg1"/>
                          </a:solidFill>
                          <a:effectLst>
                            <a:outerShdw blurRad="38100" dist="38100" dir="2700000" algn="tl">
                              <a:srgbClr val="000000">
                                <a:alpha val="43137"/>
                              </a:srgbClr>
                            </a:outerShdw>
                          </a:effectLst>
                          <a:latin typeface="Arial Narrow" pitchFamily="34" charset="0"/>
                          <a:ea typeface="+mn-ea"/>
                          <a:cs typeface="+mn-cs"/>
                        </a:rPr>
                        <a:t>Structural Adjustment</a:t>
                      </a:r>
                      <a:endParaRPr kumimoji="0" lang="en-TT" sz="1800" b="1" kern="1200" dirty="0">
                        <a:solidFill>
                          <a:schemeClr val="bg1"/>
                        </a:solidFill>
                        <a:effectLst>
                          <a:outerShdw blurRad="38100" dist="38100" dir="2700000" algn="tl">
                            <a:srgbClr val="000000">
                              <a:alpha val="43137"/>
                            </a:srgbClr>
                          </a:outerShdw>
                        </a:effectLst>
                        <a:latin typeface="Arial Narrow" pitchFamily="34" charset="0"/>
                        <a:ea typeface="+mn-ea"/>
                        <a:cs typeface="+mn-cs"/>
                      </a:endParaRPr>
                    </a:p>
                  </a:txBody>
                  <a:tcPr anchor="ctr">
                    <a:solidFill>
                      <a:srgbClr val="0099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bg1"/>
                          </a:solidFill>
                          <a:latin typeface="Arial Narrow" pitchFamily="34" charset="0"/>
                          <a:ea typeface="+mn-ea"/>
                          <a:cs typeface="+mn-cs"/>
                        </a:rPr>
                        <a:t>Goes beyond the cyclical adjustment and corrects for changes in asset or commodity prices which do not affect the underlying fiscal position</a:t>
                      </a:r>
                      <a:endParaRPr kumimoji="0" lang="en-TT" sz="1800" kern="1200" dirty="0">
                        <a:solidFill>
                          <a:schemeClr val="bg1"/>
                        </a:solidFill>
                        <a:latin typeface="Arial Narrow" pitchFamily="34" charset="0"/>
                        <a:ea typeface="+mn-ea"/>
                        <a:cs typeface="+mn-cs"/>
                      </a:endParaRPr>
                    </a:p>
                  </a:txBody>
                  <a:tcPr>
                    <a:solidFill>
                      <a:srgbClr val="0099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bg1"/>
                          </a:solidFill>
                          <a:latin typeface="Arial Narrow" pitchFamily="34" charset="0"/>
                          <a:ea typeface="+mn-ea"/>
                          <a:cs typeface="+mn-cs"/>
                        </a:rPr>
                        <a:t>Structurally adjusted balance</a:t>
                      </a:r>
                      <a:endParaRPr kumimoji="0" lang="en-TT" sz="1800" kern="1200" dirty="0">
                        <a:solidFill>
                          <a:schemeClr val="bg1"/>
                        </a:solidFill>
                        <a:latin typeface="Arial Narrow" pitchFamily="34" charset="0"/>
                        <a:ea typeface="+mn-ea"/>
                        <a:cs typeface="+mn-cs"/>
                      </a:endParaRPr>
                    </a:p>
                  </a:txBody>
                  <a:tcPr>
                    <a:solidFill>
                      <a:srgbClr val="009999"/>
                    </a:solidFill>
                  </a:tcPr>
                </a:tc>
              </a:tr>
              <a:tr h="11388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bg1"/>
                          </a:solidFill>
                          <a:effectLst>
                            <a:outerShdw blurRad="38100" dist="38100" dir="2700000" algn="tl">
                              <a:srgbClr val="000000">
                                <a:alpha val="43137"/>
                              </a:srgbClr>
                            </a:outerShdw>
                          </a:effectLst>
                          <a:latin typeface="Arial Narrow" pitchFamily="34" charset="0"/>
                          <a:ea typeface="+mn-ea"/>
                          <a:cs typeface="+mn-cs"/>
                        </a:rPr>
                        <a:t>Countercyclical</a:t>
                      </a:r>
                      <a:endParaRPr kumimoji="0" lang="en-TT" sz="1800" b="1" kern="1200" dirty="0">
                        <a:solidFill>
                          <a:schemeClr val="bg1"/>
                        </a:solidFill>
                        <a:effectLst>
                          <a:outerShdw blurRad="38100" dist="38100" dir="2700000" algn="tl">
                            <a:srgbClr val="000000">
                              <a:alpha val="43137"/>
                            </a:srgbClr>
                          </a:outerShdw>
                        </a:effectLst>
                        <a:latin typeface="Arial Narrow" pitchFamily="34" charset="0"/>
                        <a:ea typeface="+mn-ea"/>
                        <a:cs typeface="+mn-cs"/>
                      </a:endParaRPr>
                    </a:p>
                  </a:txBody>
                  <a:tcPr anchor="ctr">
                    <a:solidFill>
                      <a:srgbClr val="0099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bg1"/>
                          </a:solidFill>
                          <a:latin typeface="Arial Narrow" pitchFamily="34" charset="0"/>
                          <a:ea typeface="+mn-ea"/>
                          <a:cs typeface="+mn-cs"/>
                        </a:rPr>
                        <a:t>Adding to aggregate demand during downturns (through deficits) and withdrawing from  aggregate demand  during upturns (through surpluses)</a:t>
                      </a:r>
                      <a:endParaRPr kumimoji="0" lang="en-TT" sz="1800" kern="1200" dirty="0">
                        <a:solidFill>
                          <a:schemeClr val="bg1"/>
                        </a:solidFill>
                        <a:latin typeface="Arial Narrow" pitchFamily="34" charset="0"/>
                        <a:ea typeface="+mn-ea"/>
                        <a:cs typeface="+mn-cs"/>
                      </a:endParaRPr>
                    </a:p>
                  </a:txBody>
                  <a:tcPr>
                    <a:solidFill>
                      <a:srgbClr val="0099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bg1"/>
                          </a:solidFill>
                          <a:latin typeface="Arial Narrow" pitchFamily="34" charset="0"/>
                          <a:ea typeface="+mn-ea"/>
                          <a:cs typeface="+mn-cs"/>
                        </a:rPr>
                        <a:t>It is measured by the fiscal impulse</a:t>
                      </a:r>
                      <a:endParaRPr kumimoji="0" lang="en-TT" sz="1800" kern="1200" dirty="0">
                        <a:solidFill>
                          <a:schemeClr val="bg1"/>
                        </a:solidFill>
                        <a:latin typeface="Arial Narrow" pitchFamily="34" charset="0"/>
                        <a:ea typeface="+mn-ea"/>
                        <a:cs typeface="+mn-cs"/>
                      </a:endParaRPr>
                    </a:p>
                  </a:txBody>
                  <a:tcPr>
                    <a:solidFill>
                      <a:srgbClr val="009999"/>
                    </a:solidFill>
                  </a:tcPr>
                </a:tc>
              </a:tr>
              <a:tr h="11388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bg1"/>
                          </a:solidFill>
                          <a:effectLst>
                            <a:outerShdw blurRad="38100" dist="38100" dir="2700000" algn="tl">
                              <a:srgbClr val="000000">
                                <a:alpha val="43137"/>
                              </a:srgbClr>
                            </a:outerShdw>
                          </a:effectLst>
                          <a:latin typeface="Arial Narrow" pitchFamily="34" charset="0"/>
                          <a:ea typeface="+mn-ea"/>
                          <a:cs typeface="+mn-cs"/>
                        </a:rPr>
                        <a:t>Pro cyclical</a:t>
                      </a:r>
                      <a:endParaRPr kumimoji="0" lang="en-TT" sz="1800" b="1" kern="1200" dirty="0">
                        <a:solidFill>
                          <a:schemeClr val="bg1"/>
                        </a:solidFill>
                        <a:effectLst>
                          <a:outerShdw blurRad="38100" dist="38100" dir="2700000" algn="tl">
                            <a:srgbClr val="000000">
                              <a:alpha val="43137"/>
                            </a:srgbClr>
                          </a:outerShdw>
                        </a:effectLst>
                        <a:latin typeface="Arial Narrow" pitchFamily="34" charset="0"/>
                        <a:ea typeface="+mn-ea"/>
                        <a:cs typeface="+mn-cs"/>
                      </a:endParaRPr>
                    </a:p>
                  </a:txBody>
                  <a:tcPr anchor="ctr">
                    <a:solidFill>
                      <a:srgbClr val="0099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bg1"/>
                          </a:solidFill>
                          <a:latin typeface="Arial Narrow" pitchFamily="34" charset="0"/>
                          <a:ea typeface="+mn-ea"/>
                          <a:cs typeface="+mn-cs"/>
                        </a:rPr>
                        <a:t>Adding to aggregate demand during upturns (through deficits) and withdrawing from aggregate demand during  downturns (through surpluses).</a:t>
                      </a:r>
                      <a:endParaRPr kumimoji="0" lang="en-TT" sz="1800" kern="1200" dirty="0">
                        <a:solidFill>
                          <a:schemeClr val="bg1"/>
                        </a:solidFill>
                        <a:latin typeface="Arial Narrow" pitchFamily="34" charset="0"/>
                        <a:ea typeface="+mn-ea"/>
                        <a:cs typeface="+mn-cs"/>
                      </a:endParaRPr>
                    </a:p>
                  </a:txBody>
                  <a:tcPr>
                    <a:solidFill>
                      <a:srgbClr val="0099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bg1"/>
                          </a:solidFill>
                          <a:latin typeface="Arial Narrow" pitchFamily="34" charset="0"/>
                          <a:ea typeface="+mn-ea"/>
                          <a:cs typeface="+mn-cs"/>
                        </a:rPr>
                        <a:t>It is measured by the fiscal impulse</a:t>
                      </a:r>
                      <a:endParaRPr kumimoji="0" lang="en-TT" sz="1800" kern="1200" dirty="0" smtClean="0">
                        <a:solidFill>
                          <a:schemeClr val="bg1"/>
                        </a:solidFill>
                        <a:latin typeface="Arial Narrow" pitchFamily="34" charset="0"/>
                        <a:ea typeface="+mn-ea"/>
                        <a:cs typeface="+mn-cs"/>
                      </a:endParaRPr>
                    </a:p>
                  </a:txBody>
                  <a:tcPr>
                    <a:solidFill>
                      <a:srgbClr val="009999"/>
                    </a:solidFill>
                  </a:tcPr>
                </a:tc>
              </a:tr>
            </a:tbl>
          </a:graphicData>
        </a:graphic>
      </p:graphicFrame>
      <p:sp>
        <p:nvSpPr>
          <p:cNvPr id="4" name="Slide Number Placeholder 3"/>
          <p:cNvSpPr>
            <a:spLocks noGrp="1"/>
          </p:cNvSpPr>
          <p:nvPr>
            <p:ph type="sldNum" sz="quarter" idx="12"/>
          </p:nvPr>
        </p:nvSpPr>
        <p:spPr/>
        <p:txBody>
          <a:bodyPr/>
          <a:lstStyle/>
          <a:p>
            <a:fld id="{3998C21D-69D6-4EF6-B5C1-549E5F2E6259}" type="slidenum">
              <a:rPr lang="en-TT" smtClean="0"/>
              <a:pPr/>
              <a:t>4</a:t>
            </a:fld>
            <a:endParaRPr lang="en-TT"/>
          </a:p>
        </p:txBody>
      </p:sp>
      <p:sp>
        <p:nvSpPr>
          <p:cNvPr id="5" name="Date Placeholder 4"/>
          <p:cNvSpPr>
            <a:spLocks noGrp="1"/>
          </p:cNvSpPr>
          <p:nvPr>
            <p:ph type="dt" sz="half" idx="10"/>
          </p:nvPr>
        </p:nvSpPr>
        <p:spPr/>
        <p:txBody>
          <a:bodyPr/>
          <a:lstStyle/>
          <a:p>
            <a:fld id="{CE20412E-34B9-42CF-A2DA-B4EBF2CB5E60}" type="datetime1">
              <a:rPr lang="en-US" smtClean="0"/>
              <a:pPr/>
              <a:t>5/3/2013</a:t>
            </a:fld>
            <a:endParaRPr lang="en-T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6629400" cy="4525963"/>
          </a:xfrm>
        </p:spPr>
        <p:txBody>
          <a:bodyPr>
            <a:normAutofit/>
          </a:bodyPr>
          <a:lstStyle/>
          <a:p>
            <a:pPr>
              <a:buNone/>
            </a:pPr>
            <a:r>
              <a:rPr lang="en-US" sz="2500" b="1" dirty="0" smtClean="0">
                <a:solidFill>
                  <a:schemeClr val="bg1"/>
                </a:solidFill>
                <a:latin typeface="Arial Narrow" pitchFamily="34" charset="0"/>
              </a:rPr>
              <a:t>Austerity </a:t>
            </a:r>
            <a:r>
              <a:rPr lang="en-US" sz="2500" b="1" dirty="0" err="1" smtClean="0">
                <a:solidFill>
                  <a:schemeClr val="bg1"/>
                </a:solidFill>
                <a:latin typeface="Arial Narrow" pitchFamily="34" charset="0"/>
              </a:rPr>
              <a:t>vs</a:t>
            </a:r>
            <a:r>
              <a:rPr lang="en-US" sz="2500" b="1" dirty="0" smtClean="0">
                <a:solidFill>
                  <a:schemeClr val="bg1"/>
                </a:solidFill>
                <a:latin typeface="Arial Narrow" pitchFamily="34" charset="0"/>
              </a:rPr>
              <a:t> Stimulus: </a:t>
            </a:r>
            <a:r>
              <a:rPr lang="en-US" sz="2400" i="1" dirty="0" smtClean="0">
                <a:solidFill>
                  <a:schemeClr val="bg1"/>
                </a:solidFill>
                <a:latin typeface="Arial Narrow" pitchFamily="34" charset="0"/>
              </a:rPr>
              <a:t>Measurement Indicators</a:t>
            </a:r>
          </a:p>
          <a:p>
            <a:pPr marL="971550" lvl="1" indent="-514350" algn="just">
              <a:lnSpc>
                <a:spcPct val="150000"/>
              </a:lnSpc>
            </a:pPr>
            <a:r>
              <a:rPr lang="en-US" sz="2800" dirty="0" smtClean="0">
                <a:solidFill>
                  <a:schemeClr val="bg1"/>
                </a:solidFill>
                <a:latin typeface="Arial Narrow" pitchFamily="34" charset="0"/>
              </a:rPr>
              <a:t>The overall fiscal balance</a:t>
            </a:r>
          </a:p>
          <a:p>
            <a:pPr marL="971550" lvl="1" indent="-514350" algn="just">
              <a:lnSpc>
                <a:spcPct val="150000"/>
              </a:lnSpc>
            </a:pPr>
            <a:r>
              <a:rPr lang="en-US" sz="2800" dirty="0" smtClean="0">
                <a:solidFill>
                  <a:schemeClr val="bg1"/>
                </a:solidFill>
                <a:latin typeface="Arial Narrow" pitchFamily="34" charset="0"/>
              </a:rPr>
              <a:t>The primary fiscal balance 		      </a:t>
            </a:r>
          </a:p>
          <a:p>
            <a:pPr marL="971550" lvl="1" indent="-514350" algn="just">
              <a:lnSpc>
                <a:spcPct val="150000"/>
              </a:lnSpc>
            </a:pPr>
            <a:r>
              <a:rPr lang="en-US" sz="2800" dirty="0" smtClean="0">
                <a:solidFill>
                  <a:schemeClr val="bg1"/>
                </a:solidFill>
                <a:latin typeface="Arial Narrow" pitchFamily="34" charset="0"/>
              </a:rPr>
              <a:t>The cyclical fiscal balance</a:t>
            </a:r>
          </a:p>
          <a:p>
            <a:pPr marL="971550" lvl="1" indent="-514350" algn="just">
              <a:lnSpc>
                <a:spcPct val="150000"/>
              </a:lnSpc>
            </a:pPr>
            <a:r>
              <a:rPr lang="en-US" sz="2800" dirty="0" smtClean="0">
                <a:solidFill>
                  <a:schemeClr val="bg1"/>
                </a:solidFill>
                <a:latin typeface="Arial Narrow" pitchFamily="34" charset="0"/>
              </a:rPr>
              <a:t>The structural fiscal balance</a:t>
            </a:r>
            <a:endParaRPr lang="en-TT"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2" name="Title 1"/>
          <p:cNvSpPr>
            <a:spLocks noGrp="1"/>
          </p:cNvSpPr>
          <p:nvPr>
            <p:ph type="title"/>
          </p:nvPr>
        </p:nvSpPr>
        <p:spPr>
          <a:xfrm>
            <a:off x="886250" y="384473"/>
            <a:ext cx="6609502" cy="923330"/>
          </a:xfrm>
          <a:noFill/>
        </p:spPr>
        <p:txBody>
          <a:bodyPr vert="horz" wrap="non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Background Cont’d</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
        <p:nvSpPr>
          <p:cNvPr id="4" name="Slide Number Placeholder 3"/>
          <p:cNvSpPr>
            <a:spLocks noGrp="1"/>
          </p:cNvSpPr>
          <p:nvPr>
            <p:ph type="sldNum" sz="quarter" idx="12"/>
          </p:nvPr>
        </p:nvSpPr>
        <p:spPr/>
        <p:txBody>
          <a:bodyPr/>
          <a:lstStyle/>
          <a:p>
            <a:fld id="{36F5B7F4-3730-4FAC-9A73-622CA8686C0C}" type="slidenum">
              <a:rPr lang="en-US" smtClean="0"/>
              <a:pPr/>
              <a:t>5</a:t>
            </a:fld>
            <a:endParaRPr lang="en-US"/>
          </a:p>
        </p:txBody>
      </p:sp>
      <p:sp>
        <p:nvSpPr>
          <p:cNvPr id="6" name="Right Brace 5"/>
          <p:cNvSpPr/>
          <p:nvPr/>
        </p:nvSpPr>
        <p:spPr>
          <a:xfrm>
            <a:off x="5486400" y="2301240"/>
            <a:ext cx="533400" cy="1143000"/>
          </a:xfrm>
          <a:prstGeom prst="rightBrace">
            <a:avLst>
              <a:gd name="adj1" fmla="val 16369"/>
              <a:gd name="adj2" fmla="val 5000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
        <p:nvSpPr>
          <p:cNvPr id="7" name="Right Brace 6"/>
          <p:cNvSpPr/>
          <p:nvPr/>
        </p:nvSpPr>
        <p:spPr>
          <a:xfrm>
            <a:off x="5410200" y="3749040"/>
            <a:ext cx="685800" cy="1066800"/>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
        <p:nvSpPr>
          <p:cNvPr id="8" name="TextBox 7"/>
          <p:cNvSpPr txBox="1"/>
          <p:nvPr/>
        </p:nvSpPr>
        <p:spPr>
          <a:xfrm>
            <a:off x="6126480" y="2638752"/>
            <a:ext cx="2590800" cy="461665"/>
          </a:xfrm>
          <a:prstGeom prst="rect">
            <a:avLst/>
          </a:prstGeom>
          <a:noFill/>
        </p:spPr>
        <p:txBody>
          <a:bodyPr wrap="square" rtlCol="0">
            <a:spAutoFit/>
          </a:bodyPr>
          <a:lstStyle/>
          <a:p>
            <a:r>
              <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Conventional</a:t>
            </a:r>
          </a:p>
        </p:txBody>
      </p:sp>
      <p:sp>
        <p:nvSpPr>
          <p:cNvPr id="9" name="TextBox 8"/>
          <p:cNvSpPr txBox="1"/>
          <p:nvPr/>
        </p:nvSpPr>
        <p:spPr>
          <a:xfrm>
            <a:off x="6156960" y="4079854"/>
            <a:ext cx="2590800" cy="461665"/>
          </a:xfrm>
          <a:prstGeom prst="rect">
            <a:avLst/>
          </a:prstGeom>
          <a:noFill/>
        </p:spPr>
        <p:txBody>
          <a:bodyPr wrap="square" rtlCol="0">
            <a:spAutoFit/>
          </a:bodyPr>
          <a:lstStyle/>
          <a:p>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New</a:t>
            </a:r>
            <a:endPar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250" y="384473"/>
            <a:ext cx="6609502" cy="923330"/>
          </a:xfrm>
          <a:noFill/>
        </p:spPr>
        <p:txBody>
          <a:bodyPr vert="horz" wrap="non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Background Cont’d</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
        <p:nvSpPr>
          <p:cNvPr id="3" name="Content Placeholder 2"/>
          <p:cNvSpPr>
            <a:spLocks noGrp="1"/>
          </p:cNvSpPr>
          <p:nvPr>
            <p:ph sz="half" idx="1"/>
          </p:nvPr>
        </p:nvSpPr>
        <p:spPr/>
        <p:txBody>
          <a:bodyPr>
            <a:normAutofit lnSpcReduction="10000"/>
          </a:bodyPr>
          <a:lstStyle/>
          <a:p>
            <a:pPr algn="just">
              <a:lnSpc>
                <a:spcPct val="120000"/>
              </a:lnSpc>
              <a:spcBef>
                <a:spcPts val="0"/>
              </a:spcBef>
            </a:pPr>
            <a:r>
              <a:rPr lang="en-US" sz="2000" dirty="0" smtClean="0">
                <a:solidFill>
                  <a:schemeClr val="bg1"/>
                </a:solidFill>
                <a:latin typeface="Arial Narrow" pitchFamily="34" charset="0"/>
              </a:rPr>
              <a:t>The fiscal impulse was mostly positive during 2002-2008 and negative during 2009-2011.</a:t>
            </a:r>
          </a:p>
          <a:p>
            <a:pPr algn="just">
              <a:lnSpc>
                <a:spcPct val="120000"/>
              </a:lnSpc>
              <a:spcBef>
                <a:spcPts val="0"/>
              </a:spcBef>
            </a:pPr>
            <a:endParaRPr lang="en-US" sz="2000" dirty="0" smtClean="0">
              <a:solidFill>
                <a:schemeClr val="bg1"/>
              </a:solidFill>
              <a:latin typeface="Arial Narrow" pitchFamily="34" charset="0"/>
            </a:endParaRPr>
          </a:p>
          <a:p>
            <a:pPr algn="just">
              <a:lnSpc>
                <a:spcPct val="120000"/>
              </a:lnSpc>
              <a:spcBef>
                <a:spcPts val="0"/>
              </a:spcBef>
            </a:pPr>
            <a:r>
              <a:rPr lang="en-US" sz="2000" dirty="0" smtClean="0">
                <a:solidFill>
                  <a:schemeClr val="bg1"/>
                </a:solidFill>
                <a:latin typeface="Arial Narrow" pitchFamily="34" charset="0"/>
              </a:rPr>
              <a:t>This suggests a countercyclical response to the economic cycle.</a:t>
            </a:r>
          </a:p>
          <a:p>
            <a:pPr algn="just">
              <a:lnSpc>
                <a:spcPct val="120000"/>
              </a:lnSpc>
              <a:spcBef>
                <a:spcPts val="0"/>
              </a:spcBef>
            </a:pPr>
            <a:endParaRPr lang="en-US" sz="2000" dirty="0" smtClean="0">
              <a:solidFill>
                <a:schemeClr val="bg1"/>
              </a:solidFill>
              <a:latin typeface="Arial Narrow" pitchFamily="34" charset="0"/>
            </a:endParaRPr>
          </a:p>
          <a:p>
            <a:pPr algn="just">
              <a:lnSpc>
                <a:spcPct val="120000"/>
              </a:lnSpc>
              <a:spcBef>
                <a:spcPts val="0"/>
              </a:spcBef>
            </a:pPr>
            <a:r>
              <a:rPr lang="en-US" sz="2000" dirty="0" smtClean="0">
                <a:solidFill>
                  <a:schemeClr val="bg1"/>
                </a:solidFill>
                <a:latin typeface="Arial Narrow" pitchFamily="34" charset="0"/>
              </a:rPr>
              <a:t>This type of assessment can be misleading because it does not adjust for the impact of the business cycle and/or commodity price fluctuations on the budget.</a:t>
            </a:r>
          </a:p>
          <a:p>
            <a:pPr algn="just"/>
            <a:endParaRPr lang="en-US" sz="1800" dirty="0" smtClean="0"/>
          </a:p>
          <a:p>
            <a:pPr algn="just"/>
            <a:endParaRPr lang="en-US" sz="1800" dirty="0" smtClean="0"/>
          </a:p>
          <a:p>
            <a:endParaRPr lang="en-US" sz="1800" dirty="0" smtClean="0"/>
          </a:p>
          <a:p>
            <a:endParaRPr lang="en-US" sz="1800" dirty="0" smtClean="0"/>
          </a:p>
          <a:p>
            <a:endParaRPr lang="en-TT" sz="1800" dirty="0"/>
          </a:p>
        </p:txBody>
      </p:sp>
      <p:sp>
        <p:nvSpPr>
          <p:cNvPr id="5" name="Slide Number Placeholder 4"/>
          <p:cNvSpPr>
            <a:spLocks noGrp="1"/>
          </p:cNvSpPr>
          <p:nvPr>
            <p:ph type="sldNum" sz="quarter" idx="12"/>
          </p:nvPr>
        </p:nvSpPr>
        <p:spPr/>
        <p:txBody>
          <a:bodyPr/>
          <a:lstStyle/>
          <a:p>
            <a:fld id="{36F5B7F4-3730-4FAC-9A73-622CA8686C0C}" type="slidenum">
              <a:rPr lang="en-US" smtClean="0"/>
              <a:pPr/>
              <a:t>6</a:t>
            </a:fld>
            <a:endParaRPr lang="en-US"/>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xmlns="" val="3043670900"/>
              </p:ext>
            </p:extLst>
          </p:nvPr>
        </p:nvGraphicFramePr>
        <p:xfrm>
          <a:off x="4343400" y="1600200"/>
          <a:ext cx="4648200" cy="480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7250" y="109835"/>
            <a:ext cx="6609502" cy="923330"/>
          </a:xfrm>
          <a:noFill/>
        </p:spPr>
        <p:txBody>
          <a:bodyPr vert="horz" wrap="non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Background Cont’d</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195834413"/>
              </p:ext>
            </p:extLst>
          </p:nvPr>
        </p:nvGraphicFramePr>
        <p:xfrm>
          <a:off x="381000" y="1066801"/>
          <a:ext cx="8382001" cy="4813186"/>
        </p:xfrm>
        <a:graphic>
          <a:graphicData uri="http://schemas.openxmlformats.org/drawingml/2006/table">
            <a:tbl>
              <a:tblPr firstRow="1" bandRow="1">
                <a:tableStyleId>{5C22544A-7EE6-4342-B048-85BDC9FD1C3A}</a:tableStyleId>
              </a:tblPr>
              <a:tblGrid>
                <a:gridCol w="1284339"/>
                <a:gridCol w="1839861"/>
                <a:gridCol w="1600200"/>
                <a:gridCol w="1524000"/>
                <a:gridCol w="2133601"/>
              </a:tblGrid>
              <a:tr h="7898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900" b="1" kern="1200" dirty="0" smtClean="0">
                          <a:solidFill>
                            <a:srgbClr val="000080"/>
                          </a:solidFill>
                          <a:effectLst>
                            <a:outerShdw blurRad="38100" dist="38100" dir="2700000" algn="tl">
                              <a:srgbClr val="000000">
                                <a:alpha val="43137"/>
                              </a:srgbClr>
                            </a:outerShdw>
                          </a:effectLst>
                          <a:latin typeface="+mn-lt"/>
                          <a:ea typeface="+mn-ea"/>
                          <a:cs typeface="+mn-cs"/>
                        </a:rPr>
                        <a:t>Fiscal Indicator</a:t>
                      </a:r>
                      <a:endParaRPr kumimoji="0" lang="en-TT" sz="1900" b="1" kern="1200" dirty="0">
                        <a:solidFill>
                          <a:srgbClr val="000080"/>
                        </a:solidFill>
                        <a:effectLst>
                          <a:outerShdw blurRad="38100" dist="38100" dir="2700000" algn="tl">
                            <a:srgbClr val="000000">
                              <a:alpha val="43137"/>
                            </a:srgbClr>
                          </a:outerShdw>
                        </a:effectLst>
                        <a:latin typeface="+mn-lt"/>
                        <a:ea typeface="+mn-ea"/>
                        <a:cs typeface="+mn-cs"/>
                      </a:endParaRPr>
                    </a:p>
                  </a:txBody>
                  <a:tcPr>
                    <a:solidFill>
                      <a:srgbClr val="0099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900" b="1" kern="1200" dirty="0" smtClean="0">
                          <a:solidFill>
                            <a:srgbClr val="000080"/>
                          </a:solidFill>
                          <a:effectLst>
                            <a:outerShdw blurRad="38100" dist="38100" dir="2700000" algn="tl">
                              <a:srgbClr val="000000">
                                <a:alpha val="43137"/>
                              </a:srgbClr>
                            </a:outerShdw>
                          </a:effectLst>
                          <a:latin typeface="+mn-lt"/>
                          <a:ea typeface="+mn-ea"/>
                          <a:cs typeface="+mn-cs"/>
                        </a:rPr>
                        <a:t>What does it tell us?</a:t>
                      </a:r>
                      <a:endParaRPr kumimoji="0" lang="en-TT" sz="1900" b="1" kern="1200" dirty="0">
                        <a:solidFill>
                          <a:srgbClr val="000080"/>
                        </a:solidFill>
                        <a:effectLst>
                          <a:outerShdw blurRad="38100" dist="38100" dir="2700000" algn="tl">
                            <a:srgbClr val="000000">
                              <a:alpha val="43137"/>
                            </a:srgbClr>
                          </a:outerShdw>
                        </a:effectLst>
                        <a:latin typeface="+mn-lt"/>
                        <a:ea typeface="+mn-ea"/>
                        <a:cs typeface="+mn-cs"/>
                      </a:endParaRPr>
                    </a:p>
                  </a:txBody>
                  <a:tcPr>
                    <a:solidFill>
                      <a:srgbClr val="0099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900" b="1" kern="1200" dirty="0" smtClean="0">
                          <a:solidFill>
                            <a:srgbClr val="000080"/>
                          </a:solidFill>
                          <a:effectLst>
                            <a:outerShdw blurRad="38100" dist="38100" dir="2700000" algn="tl">
                              <a:srgbClr val="000000">
                                <a:alpha val="43137"/>
                              </a:srgbClr>
                            </a:outerShdw>
                          </a:effectLst>
                          <a:latin typeface="+mn-lt"/>
                          <a:ea typeface="+mn-ea"/>
                          <a:cs typeface="+mn-cs"/>
                        </a:rPr>
                        <a:t>How is it measured?</a:t>
                      </a:r>
                      <a:endParaRPr kumimoji="0" lang="en-TT" sz="1900" b="1" kern="1200" dirty="0">
                        <a:solidFill>
                          <a:srgbClr val="000080"/>
                        </a:solidFill>
                        <a:effectLst>
                          <a:outerShdw blurRad="38100" dist="38100" dir="2700000" algn="tl">
                            <a:srgbClr val="000000">
                              <a:alpha val="43137"/>
                            </a:srgbClr>
                          </a:outerShdw>
                        </a:effectLst>
                        <a:latin typeface="+mn-lt"/>
                        <a:ea typeface="+mn-ea"/>
                        <a:cs typeface="+mn-cs"/>
                      </a:endParaRPr>
                    </a:p>
                  </a:txBody>
                  <a:tcPr>
                    <a:solidFill>
                      <a:srgbClr val="0099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900" b="1" kern="1200" dirty="0" smtClean="0">
                          <a:solidFill>
                            <a:srgbClr val="000080"/>
                          </a:solidFill>
                          <a:effectLst>
                            <a:outerShdw blurRad="38100" dist="38100" dir="2700000" algn="tl">
                              <a:srgbClr val="000000">
                                <a:alpha val="43137"/>
                              </a:srgbClr>
                            </a:outerShdw>
                          </a:effectLst>
                          <a:latin typeface="+mn-lt"/>
                          <a:ea typeface="+mn-ea"/>
                          <a:cs typeface="+mn-cs"/>
                        </a:rPr>
                        <a:t>Strength</a:t>
                      </a:r>
                      <a:endParaRPr kumimoji="0" lang="en-TT" sz="1900" b="1" kern="1200" dirty="0">
                        <a:solidFill>
                          <a:srgbClr val="000080"/>
                        </a:solidFill>
                        <a:effectLst>
                          <a:outerShdw blurRad="38100" dist="38100" dir="2700000" algn="tl">
                            <a:srgbClr val="000000">
                              <a:alpha val="43137"/>
                            </a:srgbClr>
                          </a:outerShdw>
                        </a:effectLst>
                        <a:latin typeface="+mn-lt"/>
                        <a:ea typeface="+mn-ea"/>
                        <a:cs typeface="+mn-cs"/>
                      </a:endParaRPr>
                    </a:p>
                  </a:txBody>
                  <a:tcPr>
                    <a:solidFill>
                      <a:srgbClr val="0099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900" b="1" kern="1200" dirty="0" smtClean="0">
                          <a:solidFill>
                            <a:srgbClr val="000080"/>
                          </a:solidFill>
                          <a:effectLst>
                            <a:outerShdw blurRad="38100" dist="38100" dir="2700000" algn="tl">
                              <a:srgbClr val="000000">
                                <a:alpha val="43137"/>
                              </a:srgbClr>
                            </a:outerShdw>
                          </a:effectLst>
                          <a:latin typeface="+mn-lt"/>
                          <a:ea typeface="+mn-ea"/>
                          <a:cs typeface="+mn-cs"/>
                        </a:rPr>
                        <a:t>Weaknesses</a:t>
                      </a:r>
                      <a:endParaRPr kumimoji="0" lang="en-TT" sz="1900" b="1" kern="1200" dirty="0">
                        <a:solidFill>
                          <a:srgbClr val="000080"/>
                        </a:solidFill>
                        <a:effectLst>
                          <a:outerShdw blurRad="38100" dist="38100" dir="2700000" algn="tl">
                            <a:srgbClr val="000000">
                              <a:alpha val="43137"/>
                            </a:srgbClr>
                          </a:outerShdw>
                        </a:effectLst>
                        <a:latin typeface="+mn-lt"/>
                        <a:ea typeface="+mn-ea"/>
                        <a:cs typeface="+mn-cs"/>
                      </a:endParaRPr>
                    </a:p>
                  </a:txBody>
                  <a:tcPr anchor="ctr">
                    <a:solidFill>
                      <a:srgbClr val="009999"/>
                    </a:solidFill>
                  </a:tcPr>
                </a:tc>
              </a:tr>
              <a:tr h="1435231">
                <a:tc>
                  <a:txBody>
                    <a:bodyPr/>
                    <a:lstStyle/>
                    <a:p>
                      <a:pPr algn="ctr"/>
                      <a:r>
                        <a:rPr lang="en-US" sz="1800" b="1" dirty="0" smtClean="0">
                          <a:solidFill>
                            <a:schemeClr val="bg1"/>
                          </a:solidFill>
                          <a:effectLst>
                            <a:outerShdw blurRad="38100" dist="38100" dir="2700000" algn="tl">
                              <a:srgbClr val="000000">
                                <a:alpha val="43137"/>
                              </a:srgbClr>
                            </a:outerShdw>
                          </a:effectLst>
                          <a:latin typeface="Arial Narrow" pitchFamily="34" charset="0"/>
                        </a:rPr>
                        <a:t>The cyclical</a:t>
                      </a:r>
                    </a:p>
                    <a:p>
                      <a:pPr algn="ctr"/>
                      <a:r>
                        <a:rPr lang="en-US" sz="1800" b="1" dirty="0" smtClean="0">
                          <a:solidFill>
                            <a:schemeClr val="bg1"/>
                          </a:solidFill>
                          <a:effectLst>
                            <a:outerShdw blurRad="38100" dist="38100" dir="2700000" algn="tl">
                              <a:srgbClr val="000000">
                                <a:alpha val="43137"/>
                              </a:srgbClr>
                            </a:outerShdw>
                          </a:effectLst>
                          <a:latin typeface="Arial Narrow" pitchFamily="34" charset="0"/>
                        </a:rPr>
                        <a:t>fiscal balance</a:t>
                      </a:r>
                      <a:endParaRPr lang="en-TT" sz="1800" b="1" dirty="0">
                        <a:solidFill>
                          <a:schemeClr val="bg1"/>
                        </a:solidFill>
                        <a:effectLst>
                          <a:outerShdw blurRad="38100" dist="38100" dir="2700000" algn="tl">
                            <a:srgbClr val="000000">
                              <a:alpha val="43137"/>
                            </a:srgbClr>
                          </a:outerShdw>
                        </a:effectLst>
                        <a:latin typeface="Arial Narrow" pitchFamily="34" charset="0"/>
                      </a:endParaRPr>
                    </a:p>
                  </a:txBody>
                  <a:tcPr anchor="ctr">
                    <a:solidFill>
                      <a:srgbClr val="009999"/>
                    </a:solidFill>
                  </a:tcPr>
                </a:tc>
                <a:tc>
                  <a:txBody>
                    <a:bodyPr/>
                    <a:lstStyle/>
                    <a:p>
                      <a:r>
                        <a:rPr lang="en-US" sz="1800" dirty="0" smtClean="0">
                          <a:solidFill>
                            <a:schemeClr val="bg1"/>
                          </a:solidFill>
                          <a:latin typeface="Arial Narrow" pitchFamily="34" charset="0"/>
                        </a:rPr>
                        <a:t>Provides a measure of the country’s underlying fiscal position.</a:t>
                      </a:r>
                    </a:p>
                    <a:p>
                      <a:r>
                        <a:rPr lang="en-US" sz="1800" dirty="0" smtClean="0">
                          <a:solidFill>
                            <a:schemeClr val="bg1"/>
                          </a:solidFill>
                          <a:latin typeface="Arial Narrow" pitchFamily="34" charset="0"/>
                        </a:rPr>
                        <a:t> </a:t>
                      </a:r>
                      <a:endParaRPr lang="en-TT" sz="1800" dirty="0">
                        <a:solidFill>
                          <a:schemeClr val="bg1"/>
                        </a:solidFill>
                        <a:latin typeface="Arial Narrow" pitchFamily="34" charset="0"/>
                      </a:endParaRPr>
                    </a:p>
                  </a:txBody>
                  <a:tcPr>
                    <a:solidFill>
                      <a:srgbClr val="009999"/>
                    </a:solidFill>
                  </a:tcPr>
                </a:tc>
                <a:tc>
                  <a:txBody>
                    <a:bodyPr/>
                    <a:lstStyle/>
                    <a:p>
                      <a:r>
                        <a:rPr lang="en-US" sz="1800" dirty="0" smtClean="0">
                          <a:solidFill>
                            <a:schemeClr val="bg1"/>
                          </a:solidFill>
                          <a:latin typeface="Arial Narrow" pitchFamily="34" charset="0"/>
                        </a:rPr>
                        <a:t>CAB= OB -CB</a:t>
                      </a:r>
                      <a:endParaRPr lang="en-TT" sz="1800" dirty="0">
                        <a:solidFill>
                          <a:schemeClr val="bg1"/>
                        </a:solidFill>
                        <a:latin typeface="Arial Narrow" pitchFamily="34" charset="0"/>
                      </a:endParaRPr>
                    </a:p>
                  </a:txBody>
                  <a:tcPr>
                    <a:solidFill>
                      <a:srgbClr val="009999"/>
                    </a:solidFill>
                  </a:tcPr>
                </a:tc>
                <a:tc>
                  <a:txBody>
                    <a:bodyPr/>
                    <a:lstStyle/>
                    <a:p>
                      <a:pPr>
                        <a:buFont typeface="Arial" pitchFamily="34" charset="0"/>
                        <a:buChar char="•"/>
                      </a:pPr>
                      <a:r>
                        <a:rPr lang="en-US" sz="1800" dirty="0" smtClean="0">
                          <a:solidFill>
                            <a:schemeClr val="bg1"/>
                          </a:solidFill>
                          <a:latin typeface="Arial Narrow" pitchFamily="34" charset="0"/>
                        </a:rPr>
                        <a:t>Eliminates the impact of the business cycle on</a:t>
                      </a:r>
                      <a:r>
                        <a:rPr lang="en-US" sz="1800" baseline="0" dirty="0" smtClean="0">
                          <a:solidFill>
                            <a:schemeClr val="bg1"/>
                          </a:solidFill>
                          <a:latin typeface="Arial Narrow" pitchFamily="34" charset="0"/>
                        </a:rPr>
                        <a:t> the budget.</a:t>
                      </a:r>
                      <a:endParaRPr lang="en-TT" sz="1800" dirty="0">
                        <a:solidFill>
                          <a:schemeClr val="bg1"/>
                        </a:solidFill>
                        <a:latin typeface="Arial Narrow" pitchFamily="34" charset="0"/>
                      </a:endParaRPr>
                    </a:p>
                  </a:txBody>
                  <a:tcPr>
                    <a:solidFill>
                      <a:srgbClr val="009999"/>
                    </a:solidFill>
                  </a:tcPr>
                </a:tc>
                <a:tc>
                  <a:txBody>
                    <a:bodyPr/>
                    <a:lstStyle/>
                    <a:p>
                      <a:pPr>
                        <a:buFont typeface="Arial" pitchFamily="34" charset="0"/>
                        <a:buChar char="•"/>
                      </a:pPr>
                      <a:r>
                        <a:rPr lang="en-US" sz="1800" dirty="0" smtClean="0">
                          <a:solidFill>
                            <a:schemeClr val="bg1"/>
                          </a:solidFill>
                          <a:latin typeface="Arial Narrow" pitchFamily="34" charset="0"/>
                        </a:rPr>
                        <a:t>May not detect the impact of a commodity price boom.</a:t>
                      </a:r>
                      <a:endParaRPr lang="en-TT" sz="1800" dirty="0">
                        <a:solidFill>
                          <a:schemeClr val="bg1"/>
                        </a:solidFill>
                        <a:latin typeface="Arial Narrow" pitchFamily="34" charset="0"/>
                      </a:endParaRPr>
                    </a:p>
                  </a:txBody>
                  <a:tcPr>
                    <a:solidFill>
                      <a:srgbClr val="009999"/>
                    </a:solidFill>
                  </a:tcPr>
                </a:tc>
              </a:tr>
              <a:tr h="2042142">
                <a:tc>
                  <a:txBody>
                    <a:bodyPr/>
                    <a:lstStyle/>
                    <a:p>
                      <a:pPr algn="ctr"/>
                      <a:r>
                        <a:rPr lang="en-US" sz="1800" b="1" dirty="0" smtClean="0">
                          <a:solidFill>
                            <a:schemeClr val="bg1"/>
                          </a:solidFill>
                          <a:effectLst>
                            <a:outerShdw blurRad="38100" dist="38100" dir="2700000" algn="tl">
                              <a:srgbClr val="000000">
                                <a:alpha val="43137"/>
                              </a:srgbClr>
                            </a:outerShdw>
                          </a:effectLst>
                          <a:latin typeface="Arial Narrow" pitchFamily="34" charset="0"/>
                        </a:rPr>
                        <a:t>The structural</a:t>
                      </a:r>
                    </a:p>
                    <a:p>
                      <a:pPr algn="ctr"/>
                      <a:r>
                        <a:rPr lang="en-US" sz="1800" b="1" dirty="0" smtClean="0">
                          <a:solidFill>
                            <a:schemeClr val="bg1"/>
                          </a:solidFill>
                          <a:effectLst>
                            <a:outerShdw blurRad="38100" dist="38100" dir="2700000" algn="tl">
                              <a:srgbClr val="000000">
                                <a:alpha val="43137"/>
                              </a:srgbClr>
                            </a:outerShdw>
                          </a:effectLst>
                          <a:latin typeface="Arial Narrow" pitchFamily="34" charset="0"/>
                        </a:rPr>
                        <a:t>fiscal balance</a:t>
                      </a:r>
                      <a:endParaRPr lang="en-TT" sz="1800" b="1" dirty="0">
                        <a:solidFill>
                          <a:schemeClr val="bg1"/>
                        </a:solidFill>
                        <a:effectLst>
                          <a:outerShdw blurRad="38100" dist="38100" dir="2700000" algn="tl">
                            <a:srgbClr val="000000">
                              <a:alpha val="43137"/>
                            </a:srgbClr>
                          </a:outerShdw>
                        </a:effectLst>
                        <a:latin typeface="Arial Narrow" pitchFamily="34" charset="0"/>
                      </a:endParaRPr>
                    </a:p>
                  </a:txBody>
                  <a:tcPr anchor="ctr">
                    <a:solidFill>
                      <a:srgbClr val="009999"/>
                    </a:solidFill>
                  </a:tcPr>
                </a:tc>
                <a:tc>
                  <a:txBody>
                    <a:bodyPr/>
                    <a:lstStyle/>
                    <a:p>
                      <a:r>
                        <a:rPr lang="en-US" sz="1800" dirty="0" smtClean="0">
                          <a:solidFill>
                            <a:schemeClr val="bg1"/>
                          </a:solidFill>
                          <a:latin typeface="Arial Narrow" pitchFamily="34" charset="0"/>
                        </a:rPr>
                        <a:t>Provides a measure of the country’s underlying fiscal position</a:t>
                      </a:r>
                      <a:r>
                        <a:rPr lang="en-US" sz="1800" baseline="0" dirty="0" smtClean="0">
                          <a:solidFill>
                            <a:schemeClr val="bg1"/>
                          </a:solidFill>
                          <a:latin typeface="Arial Narrow" pitchFamily="34" charset="0"/>
                        </a:rPr>
                        <a:t> excluding commodity related revenue and expenditure.</a:t>
                      </a:r>
                      <a:endParaRPr lang="en-US" sz="1800" dirty="0" smtClean="0">
                        <a:solidFill>
                          <a:schemeClr val="bg1"/>
                        </a:solidFill>
                        <a:latin typeface="Arial Narrow" pitchFamily="34" charset="0"/>
                      </a:endParaRPr>
                    </a:p>
                  </a:txBody>
                  <a:tcPr>
                    <a:solidFill>
                      <a:srgbClr val="009999"/>
                    </a:solidFill>
                  </a:tcPr>
                </a:tc>
                <a:tc>
                  <a:txBody>
                    <a:bodyPr/>
                    <a:lstStyle/>
                    <a:p>
                      <a:r>
                        <a:rPr lang="en-US" sz="1800" dirty="0" smtClean="0">
                          <a:solidFill>
                            <a:schemeClr val="bg1"/>
                          </a:solidFill>
                          <a:latin typeface="Arial Narrow" pitchFamily="34" charset="0"/>
                        </a:rPr>
                        <a:t>SB= OB-SB</a:t>
                      </a:r>
                      <a:endParaRPr lang="en-TT" sz="1800" dirty="0">
                        <a:solidFill>
                          <a:schemeClr val="bg1"/>
                        </a:solidFill>
                        <a:latin typeface="Arial Narrow" pitchFamily="34" charset="0"/>
                      </a:endParaRPr>
                    </a:p>
                  </a:txBody>
                  <a:tcPr>
                    <a:solidFill>
                      <a:srgbClr val="009999"/>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solidFill>
                            <a:schemeClr val="bg1"/>
                          </a:solidFill>
                          <a:latin typeface="Arial Narrow" pitchFamily="34" charset="0"/>
                        </a:rPr>
                        <a:t>Eliminates the impact of the business cycle and changes in asset or commodity prices.</a:t>
                      </a:r>
                    </a:p>
                  </a:txBody>
                  <a:tcPr>
                    <a:solidFill>
                      <a:srgbClr val="009999"/>
                    </a:solidFill>
                  </a:tcPr>
                </a:tc>
                <a:tc>
                  <a:txBody>
                    <a:bodyPr/>
                    <a:lstStyle/>
                    <a:p>
                      <a:pPr>
                        <a:buFont typeface="Arial" pitchFamily="34" charset="0"/>
                        <a:buChar char="•"/>
                      </a:pPr>
                      <a:r>
                        <a:rPr lang="en-US" sz="1800" dirty="0" smtClean="0">
                          <a:solidFill>
                            <a:schemeClr val="bg1"/>
                          </a:solidFill>
                          <a:latin typeface="Arial Narrow" pitchFamily="34" charset="0"/>
                        </a:rPr>
                        <a:t>Some level</a:t>
                      </a:r>
                      <a:r>
                        <a:rPr lang="en-US" sz="1800" baseline="0" dirty="0" smtClean="0">
                          <a:solidFill>
                            <a:schemeClr val="bg1"/>
                          </a:solidFill>
                          <a:latin typeface="Arial Narrow" pitchFamily="34" charset="0"/>
                        </a:rPr>
                        <a:t> of subjectivity required in adjustment of revenue and expenditure.</a:t>
                      </a:r>
                      <a:endParaRPr lang="en-TT" sz="1800" dirty="0">
                        <a:solidFill>
                          <a:schemeClr val="bg1"/>
                        </a:solidFill>
                        <a:latin typeface="Arial Narrow" pitchFamily="34" charset="0"/>
                      </a:endParaRPr>
                    </a:p>
                  </a:txBody>
                  <a:tcPr>
                    <a:solidFill>
                      <a:srgbClr val="009999"/>
                    </a:solidFill>
                  </a:tcPr>
                </a:tc>
              </a:tr>
            </a:tbl>
          </a:graphicData>
        </a:graphic>
      </p:graphicFrame>
      <p:sp>
        <p:nvSpPr>
          <p:cNvPr id="4" name="Slide Number Placeholder 3"/>
          <p:cNvSpPr>
            <a:spLocks noGrp="1"/>
          </p:cNvSpPr>
          <p:nvPr>
            <p:ph type="sldNum" sz="quarter" idx="12"/>
          </p:nvPr>
        </p:nvSpPr>
        <p:spPr/>
        <p:txBody>
          <a:bodyPr/>
          <a:lstStyle/>
          <a:p>
            <a:fld id="{3998C21D-69D6-4EF6-B5C1-549E5F2E6259}" type="slidenum">
              <a:rPr lang="en-TT" smtClean="0"/>
              <a:pPr/>
              <a:t>7</a:t>
            </a:fld>
            <a:endParaRPr lang="en-TT"/>
          </a:p>
        </p:txBody>
      </p:sp>
      <p:sp>
        <p:nvSpPr>
          <p:cNvPr id="5" name="Date Placeholder 4"/>
          <p:cNvSpPr>
            <a:spLocks noGrp="1"/>
          </p:cNvSpPr>
          <p:nvPr>
            <p:ph type="dt" sz="half" idx="10"/>
          </p:nvPr>
        </p:nvSpPr>
        <p:spPr/>
        <p:txBody>
          <a:bodyPr/>
          <a:lstStyle/>
          <a:p>
            <a:fld id="{CC5DAC1C-F3E6-4A5A-94E6-EBD5B117A798}" type="datetime1">
              <a:rPr lang="en-US" smtClean="0"/>
              <a:pPr/>
              <a:t>5/3/2013</a:t>
            </a:fld>
            <a:endParaRPr lang="en-T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86250" y="384473"/>
            <a:ext cx="6609502" cy="923330"/>
          </a:xfrm>
          <a:noFill/>
        </p:spPr>
        <p:txBody>
          <a:bodyPr vert="horz" wrap="non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Background Cont’d</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a:t>
            </a:r>
            <a:r>
              <a:rPr lang="en-US" sz="2500" b="1" dirty="0" smtClean="0">
                <a:solidFill>
                  <a:schemeClr val="bg1"/>
                </a:solidFill>
                <a:latin typeface="Arial Narrow" pitchFamily="34" charset="0"/>
              </a:rPr>
              <a:t>Usefulness of estimating the cyclical and  structural fiscal balances:</a:t>
            </a:r>
          </a:p>
          <a:p>
            <a:pPr marL="550926" indent="-514350" algn="just">
              <a:lnSpc>
                <a:spcPct val="150000"/>
              </a:lnSpc>
              <a:buClrTx/>
              <a:buFont typeface="+mj-lt"/>
              <a:buAutoNum type="arabicPeriod"/>
            </a:pPr>
            <a:r>
              <a:rPr lang="en-US" sz="2500" dirty="0" smtClean="0">
                <a:solidFill>
                  <a:schemeClr val="bg1"/>
                </a:solidFill>
                <a:latin typeface="Arial Narrow" pitchFamily="34" charset="0"/>
              </a:rPr>
              <a:t>They provide a more accurate indication of the budget impact on the economy.</a:t>
            </a:r>
          </a:p>
          <a:p>
            <a:pPr marL="550926" indent="-514350" algn="just">
              <a:lnSpc>
                <a:spcPct val="150000"/>
              </a:lnSpc>
              <a:buClrTx/>
              <a:buFont typeface="+mj-lt"/>
              <a:buAutoNum type="arabicPeriod"/>
            </a:pPr>
            <a:r>
              <a:rPr lang="en-US" sz="2500" dirty="0" smtClean="0">
                <a:solidFill>
                  <a:schemeClr val="bg1"/>
                </a:solidFill>
                <a:latin typeface="Arial Narrow" pitchFamily="34" charset="0"/>
              </a:rPr>
              <a:t>Allows for improved formulation of medium-term fiscal frameworks.</a:t>
            </a:r>
          </a:p>
          <a:p>
            <a:pPr marL="550926" indent="-514350" algn="just">
              <a:lnSpc>
                <a:spcPct val="150000"/>
              </a:lnSpc>
              <a:buClrTx/>
              <a:buFont typeface="+mj-lt"/>
              <a:buAutoNum type="arabicPeriod"/>
            </a:pPr>
            <a:r>
              <a:rPr lang="en-US" sz="2500" dirty="0" smtClean="0">
                <a:solidFill>
                  <a:schemeClr val="bg1"/>
                </a:solidFill>
                <a:latin typeface="Arial Narrow" pitchFamily="34" charset="0"/>
              </a:rPr>
              <a:t>Practical for international comparisons.</a:t>
            </a:r>
          </a:p>
          <a:p>
            <a:pPr marL="550926" indent="-514350" algn="just">
              <a:lnSpc>
                <a:spcPct val="150000"/>
              </a:lnSpc>
              <a:buClrTx/>
              <a:buFont typeface="+mj-lt"/>
              <a:buAutoNum type="arabicPeriod"/>
            </a:pPr>
            <a:r>
              <a:rPr lang="en-US" sz="2500" dirty="0" smtClean="0">
                <a:solidFill>
                  <a:schemeClr val="bg1"/>
                </a:solidFill>
                <a:latin typeface="Arial Narrow" pitchFamily="34" charset="0"/>
              </a:rPr>
              <a:t>Changes in the structural balance can indicate the impact of  discretionary fiscal policy on the economy.</a:t>
            </a:r>
          </a:p>
          <a:p>
            <a:pPr marL="550926" indent="-514350">
              <a:lnSpc>
                <a:spcPct val="150000"/>
              </a:lnSpc>
              <a:buClrTx/>
              <a:buFont typeface="+mj-lt"/>
              <a:buAutoNum type="arabicPeriod"/>
            </a:pPr>
            <a:endParaRPr lang="en-US" sz="2400" dirty="0" smtClean="0">
              <a:solidFill>
                <a:schemeClr val="bg1"/>
              </a:solidFill>
            </a:endParaRPr>
          </a:p>
          <a:p>
            <a:pPr marL="550926" indent="-514350">
              <a:buClrTx/>
              <a:buFont typeface="+mj-lt"/>
              <a:buAutoNum type="arabicPeriod"/>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36F5B7F4-3730-4FAC-9A73-622CA8686C0C}" type="slidenum">
              <a:rPr lang="en-US" smtClean="0"/>
              <a:pPr/>
              <a:t>8</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6437769" cy="923330"/>
          </a:xfrm>
          <a:noFill/>
        </p:spPr>
        <p:txBody>
          <a:bodyPr vert="horz" wrap="square" lIns="91440" tIns="45720" rIns="91440" bIns="4572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rPr>
              <a:t>Methodology</a:t>
            </a:r>
            <a:endParaRPr lang="en-TT"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mn-ea"/>
              <a:cs typeface="Arial" pitchFamily="34" charset="0"/>
            </a:endParaRPr>
          </a:p>
        </p:txBody>
      </p:sp>
      <p:sp>
        <p:nvSpPr>
          <p:cNvPr id="3" name="Content Placeholder 2"/>
          <p:cNvSpPr>
            <a:spLocks noGrp="1"/>
          </p:cNvSpPr>
          <p:nvPr>
            <p:ph idx="1"/>
          </p:nvPr>
        </p:nvSpPr>
        <p:spPr/>
        <p:txBody>
          <a:bodyPr/>
          <a:lstStyle/>
          <a:p>
            <a:pPr algn="just">
              <a:buNone/>
            </a:pPr>
            <a:r>
              <a:rPr lang="en-US" dirty="0" smtClean="0"/>
              <a:t>	</a:t>
            </a:r>
            <a:r>
              <a:rPr lang="en-US" sz="2600" dirty="0" smtClean="0">
                <a:solidFill>
                  <a:schemeClr val="bg1"/>
                </a:solidFill>
                <a:latin typeface="Arial Narrow" pitchFamily="34" charset="0"/>
              </a:rPr>
              <a:t>The two main methods of calculating the cyclical and structural balances were put forward by:</a:t>
            </a:r>
          </a:p>
          <a:p>
            <a:pPr marL="971550" lvl="1" indent="-571500">
              <a:lnSpc>
                <a:spcPct val="200000"/>
              </a:lnSpc>
              <a:buClrTx/>
              <a:buFont typeface="+mj-lt"/>
              <a:buAutoNum type="romanUcPeriod"/>
            </a:pPr>
            <a:r>
              <a:rPr lang="en-US" dirty="0" smtClean="0">
                <a:solidFill>
                  <a:schemeClr val="bg1"/>
                </a:solidFill>
                <a:latin typeface="Arial Narrow" pitchFamily="34" charset="0"/>
              </a:rPr>
              <a:t>The International Monetary Fund (IMF)</a:t>
            </a:r>
          </a:p>
          <a:p>
            <a:pPr marL="971550" lvl="1" indent="-571500">
              <a:lnSpc>
                <a:spcPct val="150000"/>
              </a:lnSpc>
              <a:spcBef>
                <a:spcPts val="0"/>
              </a:spcBef>
              <a:buClrTx/>
              <a:buFont typeface="+mj-lt"/>
              <a:buAutoNum type="romanUcPeriod"/>
            </a:pPr>
            <a:r>
              <a:rPr lang="en-US" dirty="0" smtClean="0">
                <a:solidFill>
                  <a:schemeClr val="bg1"/>
                </a:solidFill>
                <a:latin typeface="Arial Narrow" pitchFamily="34" charset="0"/>
              </a:rPr>
              <a:t>The Organization for Economic Co-operation and Development (OECD)</a:t>
            </a:r>
          </a:p>
          <a:p>
            <a:pPr marL="971550" lvl="1" indent="-571500">
              <a:lnSpc>
                <a:spcPct val="150000"/>
              </a:lnSpc>
              <a:buFont typeface="+mj-lt"/>
              <a:buAutoNum type="romanUcPeriod"/>
            </a:pPr>
            <a:endParaRPr lang="en-US" dirty="0" smtClean="0"/>
          </a:p>
          <a:p>
            <a:endParaRPr lang="en-US" dirty="0" smtClean="0"/>
          </a:p>
          <a:p>
            <a:endParaRPr lang="en-TT" dirty="0"/>
          </a:p>
        </p:txBody>
      </p:sp>
      <p:sp>
        <p:nvSpPr>
          <p:cNvPr id="4" name="Slide Number Placeholder 3"/>
          <p:cNvSpPr>
            <a:spLocks noGrp="1"/>
          </p:cNvSpPr>
          <p:nvPr>
            <p:ph type="sldNum" sz="quarter" idx="12"/>
          </p:nvPr>
        </p:nvSpPr>
        <p:spPr/>
        <p:txBody>
          <a:bodyPr/>
          <a:lstStyle/>
          <a:p>
            <a:fld id="{3998C21D-69D6-4EF6-B5C1-549E5F2E6259}" type="slidenum">
              <a:rPr lang="en-TT" smtClean="0"/>
              <a:pPr/>
              <a:t>9</a:t>
            </a:fld>
            <a:endParaRPr lang="en-TT"/>
          </a:p>
        </p:txBody>
      </p:sp>
      <p:sp>
        <p:nvSpPr>
          <p:cNvPr id="5" name="Date Placeholder 4"/>
          <p:cNvSpPr>
            <a:spLocks noGrp="1"/>
          </p:cNvSpPr>
          <p:nvPr>
            <p:ph type="dt" sz="half" idx="10"/>
          </p:nvPr>
        </p:nvSpPr>
        <p:spPr/>
        <p:txBody>
          <a:bodyPr/>
          <a:lstStyle/>
          <a:p>
            <a:fld id="{61051DEA-8107-41FE-B7E0-5ED4A62710D5}" type="datetime1">
              <a:rPr lang="en-US" smtClean="0"/>
              <a:pPr/>
              <a:t>5/3/2013</a:t>
            </a:fld>
            <a:endParaRPr lang="en-T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1625</TotalTime>
  <Words>1667</Words>
  <Application>Microsoft Office PowerPoint</Application>
  <PresentationFormat>On-screen Show (4:3)</PresentationFormat>
  <Paragraphs>253</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Technic</vt:lpstr>
      <vt:lpstr>Slide 1</vt:lpstr>
      <vt:lpstr>Slide 2</vt:lpstr>
      <vt:lpstr>Slide 3</vt:lpstr>
      <vt:lpstr>Background Cont’d</vt:lpstr>
      <vt:lpstr>Background Cont’d</vt:lpstr>
      <vt:lpstr>Background Cont’d</vt:lpstr>
      <vt:lpstr>Background Cont’d</vt:lpstr>
      <vt:lpstr>Background Cont’d</vt:lpstr>
      <vt:lpstr>Methodology</vt:lpstr>
      <vt:lpstr>IMF Methodology</vt:lpstr>
      <vt:lpstr>Methodology Cont’d</vt:lpstr>
      <vt:lpstr>Methodology Cont’d</vt:lpstr>
      <vt:lpstr>Methodology Cont’d</vt:lpstr>
      <vt:lpstr>Methodology Cont’d</vt:lpstr>
      <vt:lpstr>Methodology Cont’d</vt:lpstr>
      <vt:lpstr>Methodology Cont’d</vt:lpstr>
      <vt:lpstr>Methodology Cont’d</vt:lpstr>
      <vt:lpstr>Methodology Cont’d</vt:lpstr>
      <vt:lpstr>Results</vt:lpstr>
      <vt:lpstr>Results Cont’d</vt:lpstr>
      <vt:lpstr>Results Cont’d</vt:lpstr>
      <vt:lpstr>Results Cont’d</vt:lpstr>
      <vt:lpstr>Results Cont’d</vt:lpstr>
      <vt:lpstr>Conclusions</vt:lpstr>
      <vt:lpstr>Conclusions Cont’d</vt:lpstr>
      <vt:lpstr>Slide 26</vt:lpstr>
    </vt:vector>
  </TitlesOfParts>
  <Company>Central Bank of Trinidad and Tobago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ahenry</dc:creator>
  <cp:lastModifiedBy>Joseph</cp:lastModifiedBy>
  <cp:revision>292</cp:revision>
  <dcterms:created xsi:type="dcterms:W3CDTF">2011-03-09T12:12:24Z</dcterms:created>
  <dcterms:modified xsi:type="dcterms:W3CDTF">2013-05-03T04:26:00Z</dcterms:modified>
</cp:coreProperties>
</file>